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9.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_rels/notesSlide13.xml.rels" ContentType="application/vnd.openxmlformats-package.relationships+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2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16.wmf" ContentType="image/x-wmf"/>
  <Override PartName="/ppt/media/image5.png" ContentType="image/png"/>
  <Override PartName="/ppt/media/image17.wmf" ContentType="image/x-wmf"/>
  <Override PartName="/ppt/media/image6.png" ContentType="image/png"/>
  <Override PartName="/ppt/media/image18.wmf" ContentType="image/x-wmf"/>
  <Override PartName="/ppt/media/image7.png" ContentType="image/png"/>
  <Override PartName="/ppt/media/image23.jpeg" ContentType="image/jpeg"/>
  <Override PartName="/ppt/media/image8.png" ContentType="image/png"/>
  <Override PartName="/ppt/media/image10.png" ContentType="image/png"/>
  <Override PartName="/ppt/media/image11.png" ContentType="image/png"/>
  <Override PartName="/ppt/media/image12.png" ContentType="image/png"/>
  <Override PartName="/ppt/media/image13.jpeg" ContentType="image/jpeg"/>
  <Override PartName="/ppt/media/image14.png" ContentType="image/png"/>
  <Override PartName="/ppt/media/image15.jpeg" ContentType="image/jpeg"/>
  <Override PartName="/ppt/media/image19.jpeg" ContentType="image/jpeg"/>
  <Override PartName="/ppt/media/image20.png" ContentType="image/png"/>
  <Override PartName="/ppt/media/image21.wmf" ContentType="image/x-wmf"/>
  <Override PartName="/ppt/media/image22.jpeg" ContentType="image/jpeg"/>
  <Override PartName="/ppt/media/image24.png" ContentType="image/png"/>
  <Override PartName="/ppt/media/image25.png" ContentType="image/png"/>
  <Override PartName="/ppt/media/image26.png" ContentType="image/png"/>
  <Override PartName="/ppt/media/image27.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5143500"/>
  <p:notesSz cx="6805612" cy="99441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174841315637623"/>
          <c:y val="0.145122746035194"/>
          <c:w val="0.573283323716099"/>
          <c:h val="0.647512491853139"/>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Pt>
            <c:idx val="4"/>
            <c:spPr>
              <a:solidFill>
                <a:srgbClr val="a6a6a6"/>
              </a:solidFill>
              <a:ln w="19080">
                <a:noFill/>
              </a:ln>
            </c:spPr>
          </c:dPt>
          <c:dLbls>
            <c:dLbl>
              <c:idx val="0"/>
              <c:showLegendKey val="0"/>
              <c:showVal val="1"/>
              <c:showCatName val="0"/>
              <c:showSerName val="0"/>
              <c:showPercent val="0"/>
            </c:dLbl>
            <c:dLbl>
              <c:idx val="1"/>
              <c:showLegendKey val="0"/>
              <c:showVal val="1"/>
              <c:showCatName val="0"/>
              <c:showSerName val="0"/>
              <c:showPercent val="0"/>
            </c:dLbl>
            <c:dLbl>
              <c:idx val="2"/>
              <c:showLegendKey val="0"/>
              <c:showVal val="1"/>
              <c:showCatName val="0"/>
              <c:showSerName val="0"/>
              <c:showPercent val="0"/>
            </c:dLbl>
            <c:dLbl>
              <c:idx val="3"/>
              <c:showLegendKey val="0"/>
              <c:showVal val="1"/>
              <c:showCatName val="0"/>
              <c:showSerName val="0"/>
              <c:showPercent val="0"/>
            </c:dLbl>
            <c:dLbl>
              <c:idx val="4"/>
              <c:showLegendKey val="0"/>
              <c:showVal val="1"/>
              <c:showCatName val="0"/>
              <c:showSerName val="0"/>
              <c:showPercent val="0"/>
            </c:dLbl>
            <c:showLegendKey val="0"/>
            <c:showVal val="1"/>
            <c:showCatName val="0"/>
            <c:showSerName val="0"/>
            <c:showPercent val="0"/>
            <c:showLeaderLines val="0"/>
          </c:dLbls>
          <c:cat>
            <c:strRef>
              <c:f>categories</c:f>
              <c:strCache>
                <c:ptCount val="5"/>
                <c:pt idx="0">
                  <c:v>Plutôt bien</c:v>
                </c:pt>
                <c:pt idx="1">
                  <c:v>Plutôt mal</c:v>
                </c:pt>
                <c:pt idx="2">
                  <c:v>Très mal</c:v>
                </c:pt>
                <c:pt idx="3">
                  <c:v/>
                </c:pt>
                <c:pt idx="4">
                  <c:v/>
                </c:pt>
              </c:strCache>
            </c:strRef>
          </c:cat>
          <c:val>
            <c:numRef>
              <c:f>0</c:f>
              <c:numCache>
                <c:formatCode>General</c:formatCode>
                <c:ptCount val="5"/>
                <c:pt idx="0">
                  <c:v>3</c:v>
                </c:pt>
                <c:pt idx="1">
                  <c:v>41</c:v>
                </c:pt>
                <c:pt idx="2">
                  <c:v>48</c:v>
                </c:pt>
                <c:pt idx="3">
                  <c:v>6</c:v>
                </c:pt>
                <c:pt idx="4">
                  <c:v>2</c:v>
                </c:pt>
              </c:numCache>
            </c:numRef>
          </c:val>
        </c:ser>
        <c:firstSliceAng val="0"/>
        <c:holeSize val="50"/>
      </c:doughnutChart>
      <c:spPr>
        <a:noFill/>
        <a:ln>
          <a:noFill/>
        </a:ln>
      </c:spPr>
    </c:plotArea>
    <c:plotVisOnly val="1"/>
    <c:dispBlanksAs val="gap"/>
  </c:chart>
  <c:spPr>
    <a:noFill/>
    <a:ln>
      <a:noFill/>
    </a:ln>
  </c:spPr>
</c:chartSpace>
</file>

<file path=ppt/charts/chart10.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14450577019568"/>
          <c:y val="0"/>
          <c:w val="0.727646763672855"/>
          <c:h val="0.81802797833935"/>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ff0000"/>
              </a:solidFill>
              <a:ln w="19080">
                <a:noFill/>
              </a:ln>
            </c:spPr>
          </c:dPt>
          <c:dPt>
            <c:idx val="2"/>
            <c:spPr>
              <a:solidFill>
                <a:srgbClr val="f1be48"/>
              </a:solidFill>
              <a:ln w="19080">
                <a:noFill/>
              </a:ln>
            </c:spPr>
          </c:dPt>
          <c:dLbls>
            <c:dLbl>
              <c:idx val="0"/>
              <c:showLegendKey val="0"/>
              <c:showVal val="0"/>
              <c:showCatName val="0"/>
              <c:showSerName val="0"/>
              <c:showPercent val="1"/>
            </c:dLbl>
            <c:dLbl>
              <c:idx val="1"/>
              <c:showLegendKey val="0"/>
              <c:showVal val="0"/>
              <c:showCatName val="0"/>
              <c:showSerName val="0"/>
              <c:showPercent val="1"/>
            </c:dLbl>
            <c:dLbl>
              <c:idx val="2"/>
              <c:showLegendKey val="0"/>
              <c:showVal val="0"/>
              <c:showCatName val="0"/>
              <c:showSerName val="0"/>
              <c:showPercent val="1"/>
            </c:dLbl>
            <c:showLegendKey val="0"/>
            <c:showVal val="0"/>
            <c:showCatName val="0"/>
            <c:showSerName val="0"/>
            <c:showPercent val="1"/>
            <c:showLeaderLines val="0"/>
          </c:dLbls>
          <c:cat>
            <c:strRef>
              <c:f>categories</c:f>
              <c:strCache>
                <c:ptCount val="3"/>
                <c:pt idx="0">
                  <c:v>Plutôt dans le bon sens</c:v>
                </c:pt>
                <c:pt idx="1">
                  <c:v>Plutôt dans le mauvais sens</c:v>
                </c:pt>
                <c:pt idx="2">
                  <c:v>Ni dans le bon, ni dans le mauvais sens</c:v>
                </c:pt>
              </c:strCache>
            </c:strRef>
          </c:cat>
          <c:val>
            <c:numRef>
              <c:f>0</c:f>
              <c:numCache>
                <c:formatCode>General</c:formatCode>
                <c:ptCount val="3"/>
                <c:pt idx="0">
                  <c:v>34</c:v>
                </c:pt>
                <c:pt idx="1">
                  <c:v>29</c:v>
                </c:pt>
                <c:pt idx="2">
                  <c:v>37</c:v>
                </c:pt>
              </c:numCache>
            </c:numRef>
          </c:val>
        </c:ser>
        <c:firstSliceAng val="0"/>
        <c:holeSize val="50"/>
      </c:doughnutChart>
      <c:spPr>
        <a:noFill/>
        <a:ln>
          <a:noFill/>
        </a:ln>
      </c:spPr>
    </c:plotArea>
    <c:plotVisOnly val="1"/>
    <c:dispBlanksAs val="gap"/>
  </c:chart>
  <c:spPr>
    <a:noFill/>
    <a:ln>
      <a:noFill/>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14449127031908"/>
          <c:y val="0"/>
          <c:w val="0.727754364840458"/>
          <c:h val="0.817920459990417"/>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ff0000"/>
              </a:solidFill>
              <a:ln w="19080">
                <a:noFill/>
              </a:ln>
            </c:spPr>
          </c:dPt>
          <c:dPt>
            <c:idx val="2"/>
            <c:spPr>
              <a:solidFill>
                <a:srgbClr val="f1be48"/>
              </a:solidFill>
              <a:ln w="19080">
                <a:noFill/>
              </a:ln>
            </c:spPr>
          </c:dPt>
          <c:dLbls>
            <c:dLbl>
              <c:idx val="0"/>
              <c:showLegendKey val="0"/>
              <c:showVal val="0"/>
              <c:showCatName val="0"/>
              <c:showSerName val="0"/>
              <c:showPercent val="1"/>
            </c:dLbl>
            <c:dLbl>
              <c:idx val="1"/>
              <c:showLegendKey val="0"/>
              <c:showVal val="0"/>
              <c:showCatName val="0"/>
              <c:showSerName val="0"/>
              <c:showPercent val="1"/>
            </c:dLbl>
            <c:dLbl>
              <c:idx val="2"/>
              <c:showLegendKey val="0"/>
              <c:showVal val="0"/>
              <c:showCatName val="0"/>
              <c:showSerName val="0"/>
              <c:showPercent val="1"/>
            </c:dLbl>
            <c:showLegendKey val="0"/>
            <c:showVal val="0"/>
            <c:showCatName val="0"/>
            <c:showSerName val="0"/>
            <c:showPercent val="1"/>
            <c:showLeaderLines val="0"/>
          </c:dLbls>
          <c:cat>
            <c:strRef>
              <c:f>categories</c:f>
              <c:strCache>
                <c:ptCount val="3"/>
                <c:pt idx="0">
                  <c:v>Plutôt dans le bon sens</c:v>
                </c:pt>
                <c:pt idx="1">
                  <c:v>Plutôt dans le mauvais sens</c:v>
                </c:pt>
                <c:pt idx="2">
                  <c:v>Ni dans le bon, ni dans le mauvais sens</c:v>
                </c:pt>
              </c:strCache>
            </c:strRef>
          </c:cat>
          <c:val>
            <c:numRef>
              <c:f>0</c:f>
              <c:numCache>
                <c:formatCode>General</c:formatCode>
                <c:ptCount val="3"/>
                <c:pt idx="0">
                  <c:v>24</c:v>
                </c:pt>
                <c:pt idx="1">
                  <c:v>36</c:v>
                </c:pt>
                <c:pt idx="2">
                  <c:v>40</c:v>
                </c:pt>
              </c:numCache>
            </c:numRef>
          </c:val>
        </c:ser>
        <c:firstSliceAng val="0"/>
        <c:holeSize val="50"/>
      </c:doughnutChart>
      <c:spPr>
        <a:noFill/>
        <a:ln>
          <a:noFill/>
        </a:ln>
      </c:spPr>
    </c:plotArea>
    <c:plotVisOnly val="1"/>
    <c:dispBlanksAs val="gap"/>
  </c:chart>
  <c:spPr>
    <a:noFill/>
    <a:ln>
      <a:noFill/>
    </a:ln>
  </c:spPr>
</c:chartSpace>
</file>

<file path=ppt/charts/chart12.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174841315637623"/>
          <c:y val="0.145122746035194"/>
          <c:w val="0.573283323716099"/>
          <c:h val="0.647512491853139"/>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Pt>
            <c:idx val="4"/>
            <c:spPr>
              <a:solidFill>
                <a:srgbClr val="a6a6a6"/>
              </a:solidFill>
              <a:ln w="19080">
                <a:noFill/>
              </a:ln>
            </c:spPr>
          </c:dPt>
          <c:dLbls>
            <c:dLbl>
              <c:idx val="0"/>
              <c:showLegendKey val="0"/>
              <c:showVal val="1"/>
              <c:showCatName val="0"/>
              <c:showSerName val="0"/>
              <c:showPercent val="0"/>
            </c:dLbl>
            <c:dLbl>
              <c:idx val="1"/>
              <c:showLegendKey val="0"/>
              <c:showVal val="1"/>
              <c:showCatName val="0"/>
              <c:showSerName val="0"/>
              <c:showPercent val="0"/>
            </c:dLbl>
            <c:dLbl>
              <c:idx val="2"/>
              <c:showLegendKey val="0"/>
              <c:showVal val="1"/>
              <c:showCatName val="0"/>
              <c:showSerName val="0"/>
              <c:showPercent val="0"/>
            </c:dLbl>
            <c:dLbl>
              <c:idx val="3"/>
              <c:showLegendKey val="0"/>
              <c:showVal val="1"/>
              <c:showCatName val="0"/>
              <c:showSerName val="0"/>
              <c:showPercent val="0"/>
            </c:dLbl>
            <c:dLbl>
              <c:idx val="4"/>
              <c:showLegendKey val="0"/>
              <c:showVal val="1"/>
              <c:showCatName val="0"/>
              <c:showSerName val="0"/>
              <c:showPercent val="0"/>
            </c:dLbl>
            <c:showLegendKey val="0"/>
            <c:showVal val="1"/>
            <c:showCatName val="0"/>
            <c:showSerName val="0"/>
            <c:showPercent val="0"/>
            <c:showLeaderLines val="0"/>
          </c:dLbls>
          <c:cat>
            <c:strRef>
              <c:f>categories</c:f>
              <c:strCache>
                <c:ptCount val="5"/>
                <c:pt idx="0">
                  <c:v>Tout à fait confiance</c:v>
                </c:pt>
                <c:pt idx="1">
                  <c:v>Plutôt confiance</c:v>
                </c:pt>
                <c:pt idx="2">
                  <c:v>Plutôt pas confiance</c:v>
                </c:pt>
                <c:pt idx="3">
                  <c:v>Pas du tout confiance</c:v>
                </c:pt>
                <c:pt idx="4">
                  <c:v/>
                </c:pt>
              </c:strCache>
            </c:strRef>
          </c:cat>
          <c:val>
            <c:numRef>
              <c:f>0</c:f>
              <c:numCache>
                <c:formatCode>General</c:formatCode>
                <c:ptCount val="5"/>
                <c:pt idx="0">
                  <c:v>2</c:v>
                </c:pt>
                <c:pt idx="1">
                  <c:v>29</c:v>
                </c:pt>
                <c:pt idx="2">
                  <c:v>39</c:v>
                </c:pt>
                <c:pt idx="3">
                  <c:v>29</c:v>
                </c:pt>
                <c:pt idx="4">
                  <c:v>1</c:v>
                </c:pt>
              </c:numCache>
            </c:numRef>
          </c:val>
        </c:ser>
        <c:firstSliceAng val="0"/>
        <c:holeSize val="50"/>
      </c:doughnutChart>
      <c:spPr>
        <a:noFill/>
        <a:ln>
          <a:noFill/>
        </a:ln>
      </c:spPr>
    </c:plotArea>
    <c:plotVisOnly val="1"/>
    <c:dispBlanksAs val="gap"/>
  </c:chart>
  <c:spPr>
    <a:noFill/>
    <a:ln>
      <a:noFill/>
    </a:ln>
  </c:spPr>
</c:chartSpace>
</file>

<file path=ppt/charts/chart13.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185035583766109"/>
          <c:y val="0.156636975885292"/>
          <c:w val="0.573283323716099"/>
          <c:h val="0.647512491853139"/>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Pt>
            <c:idx val="4"/>
            <c:spPr>
              <a:solidFill>
                <a:srgbClr val="a6a6a6"/>
              </a:solidFill>
              <a:ln w="19080">
                <a:noFill/>
              </a:ln>
            </c:spPr>
          </c:dPt>
          <c:dLbls>
            <c:dLbl>
              <c:idx val="0"/>
              <c:showLegendKey val="0"/>
              <c:showVal val="1"/>
              <c:showCatName val="0"/>
              <c:showSerName val="0"/>
              <c:showPercent val="0"/>
            </c:dLbl>
            <c:dLbl>
              <c:idx val="1"/>
              <c:showLegendKey val="0"/>
              <c:showVal val="1"/>
              <c:showCatName val="0"/>
              <c:showSerName val="0"/>
              <c:showPercent val="0"/>
            </c:dLbl>
            <c:dLbl>
              <c:idx val="2"/>
              <c:showLegendKey val="0"/>
              <c:showVal val="1"/>
              <c:showCatName val="0"/>
              <c:showSerName val="0"/>
              <c:showPercent val="0"/>
            </c:dLbl>
            <c:dLbl>
              <c:idx val="3"/>
              <c:showLegendKey val="0"/>
              <c:showVal val="1"/>
              <c:showCatName val="0"/>
              <c:showSerName val="0"/>
              <c:showPercent val="0"/>
            </c:dLbl>
            <c:dLbl>
              <c:idx val="4"/>
              <c:showLegendKey val="0"/>
              <c:showVal val="1"/>
              <c:showCatName val="0"/>
              <c:showSerName val="0"/>
              <c:showPercent val="0"/>
            </c:dLbl>
            <c:showLegendKey val="0"/>
            <c:showVal val="1"/>
            <c:showCatName val="0"/>
            <c:showSerName val="0"/>
            <c:showPercent val="0"/>
            <c:showLeaderLines val="0"/>
          </c:dLbls>
          <c:val>
            <c:numRef>
              <c:f>0</c:f>
              <c:numCache>
                <c:formatCode>General</c:formatCode>
                <c:ptCount val="5"/>
                <c:pt idx="0">
                  <c:v>4</c:v>
                </c:pt>
                <c:pt idx="1">
                  <c:v>41</c:v>
                </c:pt>
                <c:pt idx="2">
                  <c:v>39</c:v>
                </c:pt>
                <c:pt idx="3">
                  <c:v>14</c:v>
                </c:pt>
                <c:pt idx="4">
                  <c:v>2</c:v>
                </c:pt>
              </c:numCache>
            </c:numRef>
          </c:val>
        </c:ser>
        <c:firstSliceAng val="0"/>
        <c:holeSize val="50"/>
      </c:doughnutChart>
      <c:spPr>
        <a:noFill/>
        <a:ln>
          <a:noFill/>
        </a:ln>
      </c:spPr>
    </c:plotArea>
    <c:plotVisOnly val="1"/>
    <c:dispBlanksAs val="gap"/>
  </c:chart>
  <c:spPr>
    <a:noFill/>
    <a:ln>
      <a:noFill/>
    </a:ln>
  </c:spPr>
</c:chartSpace>
</file>

<file path=ppt/charts/chart14.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68467226469482"/>
          <c:y val="0"/>
          <c:w val="0.935706228850733"/>
          <c:h val="0.999723106742351"/>
        </c:manualLayout>
      </c:layout>
      <c:barChart>
        <c:barDir val="bar"/>
        <c:grouping val="stacked"/>
        <c:varyColors val="0"/>
        <c:ser>
          <c:idx val="0"/>
          <c:order val="0"/>
          <c:tx>
            <c:strRef>
              <c:f>label 0</c:f>
              <c:strCache>
                <c:ptCount val="1"/>
                <c:pt idx="0">
                  <c:v>Plutôt d’accord</c:v>
                </c:pt>
              </c:strCache>
            </c:strRef>
          </c:tx>
          <c:spPr>
            <a:solidFill>
              <a:srgbClr val="c00000"/>
            </a:solidFill>
            <a:ln>
              <a:noFill/>
            </a:ln>
          </c:spPr>
          <c:invertIfNegative val="0"/>
          <c:dLbls>
            <c:dLblPos val="ctr"/>
            <c:showLegendKey val="0"/>
            <c:showVal val="1"/>
            <c:showCatName val="0"/>
            <c:showSerName val="0"/>
            <c:showPercent val="0"/>
            <c:showLeaderLines val="0"/>
          </c:dLbls>
          <c:cat>
            <c:strRef>
              <c:f>categories</c:f>
              <c:strCache>
                <c:ptCount val="3"/>
                <c:pt idx="0">
                  <c:v>Le chef d’établissement joue un rôle important dans l’augmentation de la charge de travail</c:v>
                </c:pt>
                <c:pt idx="1">
                  <c:v>'Le poids hiérarchique des inspecteurs, avec les injonctions qui en découlent, est devenu excessif'</c:v>
                </c:pt>
                <c:pt idx="2">
                  <c:v>Les chefs d’établissement interviennent trop dans le domaine pédagogique au détriment de la liberté des enseignants</c:v>
                </c:pt>
              </c:strCache>
            </c:strRef>
          </c:cat>
          <c:val>
            <c:numRef>
              <c:f>0</c:f>
              <c:numCache>
                <c:formatCode>General</c:formatCode>
                <c:ptCount val="3"/>
                <c:pt idx="0">
                  <c:v>70</c:v>
                </c:pt>
                <c:pt idx="1">
                  <c:v>53</c:v>
                </c:pt>
                <c:pt idx="2">
                  <c:v>40</c:v>
                </c:pt>
              </c:numCache>
            </c:numRef>
          </c:val>
        </c:ser>
        <c:gapWidth val="160"/>
        <c:overlap val="100"/>
        <c:axId val="99068052"/>
        <c:axId val="95084349"/>
      </c:barChart>
      <c:catAx>
        <c:axId val="99068052"/>
        <c:scaling>
          <c:orientation val="maxMin"/>
        </c:scaling>
        <c:delete val="1"/>
        <c:axPos val="b"/>
        <c:numFmt formatCode="DD/MM/YYYY" sourceLinked="1"/>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95084349"/>
        <c:crosses val="autoZero"/>
        <c:auto val="1"/>
        <c:lblAlgn val="ctr"/>
        <c:lblOffset val="100"/>
      </c:catAx>
      <c:valAx>
        <c:axId val="95084349"/>
        <c:scaling>
          <c:orientation val="minMax"/>
          <c:max val="100"/>
        </c:scaling>
        <c:delete val="1"/>
        <c:axPos val="l"/>
        <c:numFmt formatCode="General" sourceLinked="0"/>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99068052"/>
        <c:crosses val="autoZero"/>
      </c:valAx>
      <c:spPr>
        <a:noFill/>
        <a:ln>
          <a:noFill/>
        </a:ln>
      </c:spPr>
    </c:plotArea>
    <c:plotVisOnly val="1"/>
    <c:dispBlanksAs val="gap"/>
  </c:chart>
  <c:spPr>
    <a:noFill/>
    <a:ln>
      <a:noFill/>
    </a:ln>
  </c:spPr>
</c:chartSpace>
</file>

<file path=ppt/charts/chart15.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593020766431171"/>
          <c:y val="0.223767798466594"/>
          <c:w val="0.896596017983301"/>
          <c:h val="0.776013143483023"/>
        </c:manualLayout>
      </c:layout>
      <c:barChart>
        <c:barDir val="bar"/>
        <c:grouping val="stacked"/>
        <c:varyColors val="0"/>
        <c:ser>
          <c:idx val="0"/>
          <c:order val="0"/>
          <c:tx>
            <c:strRef>
              <c:f>label 0</c:f>
              <c:strCache>
                <c:ptCount val="1"/>
                <c:pt idx="0">
                  <c:v>Série 1</c:v>
                </c:pt>
              </c:strCache>
            </c:strRef>
          </c:tx>
          <c:spPr>
            <a:solidFill>
              <a:srgbClr val="213946"/>
            </a:solidFill>
            <a:ln>
              <a:noFill/>
            </a:ln>
          </c:spPr>
          <c:invertIfNegative val="0"/>
          <c:dLbls>
            <c:dLblPos val="ctr"/>
            <c:showLegendKey val="0"/>
            <c:showVal val="1"/>
            <c:showCatName val="0"/>
            <c:showSerName val="0"/>
            <c:showPercent val="0"/>
            <c:showLeaderLines val="0"/>
          </c:dLbls>
          <c:cat>
            <c:strRef>
              <c:f>categories</c:f>
              <c:strCache>
                <c:ptCount val="4"/>
                <c:pt idx="0">
                  <c:v>Catégorie 1</c:v>
                </c:pt>
                <c:pt idx="1">
                  <c:v>Catégorie 2</c:v>
                </c:pt>
                <c:pt idx="2">
                  <c:v>Catégorie 3</c:v>
                </c:pt>
                <c:pt idx="3">
                  <c:v/>
                </c:pt>
              </c:strCache>
            </c:strRef>
          </c:cat>
          <c:val>
            <c:numRef>
              <c:f>0</c:f>
              <c:numCache>
                <c:formatCode>General</c:formatCode>
                <c:ptCount val="4"/>
                <c:pt idx="0">
                  <c:v>20</c:v>
                </c:pt>
                <c:pt idx="1">
                  <c:v>16</c:v>
                </c:pt>
                <c:pt idx="2">
                  <c:v>20</c:v>
                </c:pt>
                <c:pt idx="3">
                  <c:v>16</c:v>
                </c:pt>
              </c:numCache>
            </c:numRef>
          </c:val>
        </c:ser>
        <c:ser>
          <c:idx val="1"/>
          <c:order val="1"/>
          <c:tx>
            <c:strRef>
              <c:f>label 1</c:f>
              <c:strCache>
                <c:ptCount val="1"/>
                <c:pt idx="0">
                  <c:v>Série 2</c:v>
                </c:pt>
              </c:strCache>
            </c:strRef>
          </c:tx>
          <c:spPr>
            <a:solidFill>
              <a:srgbClr val="41738c"/>
            </a:solidFill>
            <a:ln>
              <a:noFill/>
            </a:ln>
          </c:spPr>
          <c:invertIfNegative val="0"/>
          <c:dLbls>
            <c:dLblPos val="ctr"/>
            <c:showLegendKey val="0"/>
            <c:showVal val="1"/>
            <c:showCatName val="0"/>
            <c:showSerName val="0"/>
            <c:showPercent val="0"/>
            <c:showLeaderLines val="0"/>
          </c:dLbls>
          <c:cat>
            <c:strRef>
              <c:f>categories</c:f>
              <c:strCache>
                <c:ptCount val="4"/>
                <c:pt idx="0">
                  <c:v>Catégorie 1</c:v>
                </c:pt>
                <c:pt idx="1">
                  <c:v>Catégorie 2</c:v>
                </c:pt>
                <c:pt idx="2">
                  <c:v>Catégorie 3</c:v>
                </c:pt>
                <c:pt idx="3">
                  <c:v/>
                </c:pt>
              </c:strCache>
            </c:strRef>
          </c:cat>
          <c:val>
            <c:numRef>
              <c:f>1</c:f>
              <c:numCache>
                <c:formatCode>General</c:formatCode>
                <c:ptCount val="4"/>
                <c:pt idx="0">
                  <c:v>74</c:v>
                </c:pt>
                <c:pt idx="1">
                  <c:v>57</c:v>
                </c:pt>
                <c:pt idx="2">
                  <c:v>51</c:v>
                </c:pt>
                <c:pt idx="3">
                  <c:v>52</c:v>
                </c:pt>
              </c:numCache>
            </c:numRef>
          </c:val>
        </c:ser>
        <c:ser>
          <c:idx val="2"/>
          <c:order val="2"/>
          <c:tx>
            <c:strRef>
              <c:f>label 2</c:f>
              <c:strCache>
                <c:ptCount val="1"/>
                <c:pt idx="0">
                  <c:v>Série 3</c:v>
                </c:pt>
              </c:strCache>
            </c:strRef>
          </c:tx>
          <c:spPr>
            <a:solidFill>
              <a:srgbClr val="f07d00"/>
            </a:solidFill>
            <a:ln>
              <a:noFill/>
            </a:ln>
          </c:spPr>
          <c:invertIfNegative val="0"/>
          <c:dLbls>
            <c:dLblPos val="ctr"/>
            <c:showLegendKey val="0"/>
            <c:showVal val="1"/>
            <c:showCatName val="0"/>
            <c:showSerName val="0"/>
            <c:showPercent val="0"/>
            <c:showLeaderLines val="0"/>
          </c:dLbls>
          <c:cat>
            <c:strRef>
              <c:f>categories</c:f>
              <c:strCache>
                <c:ptCount val="4"/>
                <c:pt idx="0">
                  <c:v>Catégorie 1</c:v>
                </c:pt>
                <c:pt idx="1">
                  <c:v>Catégorie 2</c:v>
                </c:pt>
                <c:pt idx="2">
                  <c:v>Catégorie 3</c:v>
                </c:pt>
                <c:pt idx="3">
                  <c:v/>
                </c:pt>
              </c:strCache>
            </c:strRef>
          </c:cat>
          <c:val>
            <c:numRef>
              <c:f>2</c:f>
              <c:numCache>
                <c:formatCode>General</c:formatCode>
                <c:ptCount val="4"/>
                <c:pt idx="0">
                  <c:v>6</c:v>
                </c:pt>
                <c:pt idx="1">
                  <c:v>19</c:v>
                </c:pt>
                <c:pt idx="2">
                  <c:v>19</c:v>
                </c:pt>
                <c:pt idx="3">
                  <c:v>21</c:v>
                </c:pt>
              </c:numCache>
            </c:numRef>
          </c:val>
        </c:ser>
        <c:ser>
          <c:idx val="3"/>
          <c:order val="3"/>
          <c:tx>
            <c:strRef>
              <c:f>label 3</c:f>
              <c:strCache>
                <c:ptCount val="1"/>
                <c:pt idx="0">
                  <c:v>Série 4</c:v>
                </c:pt>
              </c:strCache>
            </c:strRef>
          </c:tx>
          <c:spPr>
            <a:solidFill>
              <a:srgbClr val="c00000"/>
            </a:solidFill>
            <a:ln>
              <a:noFill/>
            </a:ln>
          </c:spPr>
          <c:invertIfNegative val="0"/>
          <c:dLbls>
            <c:dLblPos val="ctr"/>
            <c:showLegendKey val="0"/>
            <c:showVal val="1"/>
            <c:showCatName val="0"/>
            <c:showSerName val="0"/>
            <c:showPercent val="0"/>
            <c:showLeaderLines val="0"/>
          </c:dLbls>
          <c:cat>
            <c:strRef>
              <c:f>categories</c:f>
              <c:strCache>
                <c:ptCount val="4"/>
                <c:pt idx="0">
                  <c:v>Catégorie 1</c:v>
                </c:pt>
                <c:pt idx="1">
                  <c:v>Catégorie 2</c:v>
                </c:pt>
                <c:pt idx="2">
                  <c:v>Catégorie 3</c:v>
                </c:pt>
                <c:pt idx="3">
                  <c:v/>
                </c:pt>
              </c:strCache>
            </c:strRef>
          </c:cat>
          <c:val>
            <c:numRef>
              <c:f>3</c:f>
              <c:numCache>
                <c:formatCode>General</c:formatCode>
                <c:ptCount val="4"/>
                <c:pt idx="0">
                  <c:v/>
                </c:pt>
                <c:pt idx="1">
                  <c:v>8</c:v>
                </c:pt>
                <c:pt idx="2">
                  <c:v>9</c:v>
                </c:pt>
                <c:pt idx="3">
                  <c:v>11</c:v>
                </c:pt>
              </c:numCache>
            </c:numRef>
          </c:val>
        </c:ser>
        <c:ser>
          <c:idx val="4"/>
          <c:order val="4"/>
          <c:tx>
            <c:strRef>
              <c:f>label 4</c:f>
              <c:strCache>
                <c:ptCount val="1"/>
                <c:pt idx="0">
                  <c:v>Série 5</c:v>
                </c:pt>
              </c:strCache>
            </c:strRef>
          </c:tx>
          <c:spPr>
            <a:solidFill>
              <a:srgbClr val="a6a6a6"/>
            </a:solidFill>
            <a:ln>
              <a:noFill/>
            </a:ln>
          </c:spPr>
          <c:invertIfNegative val="0"/>
          <c:dLbls>
            <c:dLblPos val="ctr"/>
            <c:showLegendKey val="0"/>
            <c:showVal val="1"/>
            <c:showCatName val="0"/>
            <c:showSerName val="0"/>
            <c:showPercent val="0"/>
            <c:showLeaderLines val="0"/>
          </c:dLbls>
          <c:cat>
            <c:strRef>
              <c:f>categories</c:f>
              <c:strCache>
                <c:ptCount val="4"/>
                <c:pt idx="0">
                  <c:v>Catégorie 1</c:v>
                </c:pt>
                <c:pt idx="1">
                  <c:v>Catégorie 2</c:v>
                </c:pt>
                <c:pt idx="2">
                  <c:v>Catégorie 3</c:v>
                </c:pt>
                <c:pt idx="3">
                  <c:v/>
                </c:pt>
              </c:strCache>
            </c:strRef>
          </c:cat>
          <c:val>
            <c:numRef>
              <c:f>4</c:f>
              <c:numCache>
                <c:formatCode>General</c:formatCode>
                <c:ptCount val="4"/>
                <c:pt idx="0">
                  <c:v/>
                </c:pt>
                <c:pt idx="1">
                  <c:v/>
                </c:pt>
                <c:pt idx="2">
                  <c:v>1</c:v>
                </c:pt>
                <c:pt idx="3">
                  <c:v/>
                </c:pt>
              </c:numCache>
            </c:numRef>
          </c:val>
        </c:ser>
        <c:gapWidth val="150"/>
        <c:overlap val="100"/>
        <c:axId val="96187216"/>
        <c:axId val="14852511"/>
      </c:barChart>
      <c:catAx>
        <c:axId val="96187216"/>
        <c:scaling>
          <c:orientation val="maxMin"/>
        </c:scaling>
        <c:delete val="1"/>
        <c:axPos val="b"/>
        <c:numFmt formatCode="DD/MM/YYYY" sourceLinked="1"/>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14852511"/>
        <c:crosses val="autoZero"/>
        <c:auto val="1"/>
        <c:lblAlgn val="ctr"/>
        <c:lblOffset val="100"/>
      </c:catAx>
      <c:valAx>
        <c:axId val="14852511"/>
        <c:scaling>
          <c:orientation val="minMax"/>
          <c:max val="100"/>
        </c:scaling>
        <c:delete val="1"/>
        <c:axPos val="l"/>
        <c:numFmt formatCode="General" sourceLinked="0"/>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96187216"/>
        <c:crosses val="autoZero"/>
      </c:valAx>
      <c:spPr>
        <a:noFill/>
        <a:ln>
          <a:noFill/>
        </a:ln>
      </c:spPr>
    </c:plotArea>
    <c:plotVisOnly val="1"/>
    <c:dispBlanksAs val="gap"/>
  </c:chart>
  <c:spPr>
    <a:noFill/>
    <a:ln>
      <a:noFill/>
    </a:ln>
  </c:spPr>
</c:chartSpace>
</file>

<file path=ppt/charts/chart16.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03813346713497"/>
          <c:y val="0.0453519855595668"/>
          <c:w val="0.646362267937782"/>
          <c:h val="0.726647111913357"/>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Lbls>
            <c:dLbl>
              <c:idx val="0"/>
              <c:showLegendKey val="0"/>
              <c:showVal val="1"/>
              <c:showCatName val="0"/>
              <c:showSerName val="0"/>
              <c:showPercent val="0"/>
            </c:dLbl>
            <c:dLbl>
              <c:idx val="1"/>
              <c:showLegendKey val="0"/>
              <c:showVal val="1"/>
              <c:showCatName val="0"/>
              <c:showSerName val="0"/>
              <c:showPercent val="0"/>
            </c:dLbl>
            <c:dLbl>
              <c:idx val="2"/>
              <c:showLegendKey val="0"/>
              <c:showVal val="1"/>
              <c:showCatName val="0"/>
              <c:showSerName val="0"/>
              <c:showPercent val="0"/>
            </c:dLbl>
            <c:dLbl>
              <c:idx val="3"/>
              <c:showLegendKey val="0"/>
              <c:showVal val="1"/>
              <c:showCatName val="0"/>
              <c:showSerName val="0"/>
              <c:showPercent val="0"/>
            </c:dLbl>
            <c:showLegendKey val="0"/>
            <c:showVal val="1"/>
            <c:showCatName val="0"/>
            <c:showSerName val="0"/>
            <c:showPercent val="0"/>
            <c:showLeaderLines val="0"/>
          </c:dLbls>
          <c:cat>
            <c:strRef>
              <c:f>categories</c:f>
              <c:strCache>
                <c:ptCount val="4"/>
                <c:pt idx="0">
                  <c:v>Tout à fait favorable</c:v>
                </c:pt>
                <c:pt idx="1">
                  <c:v>Plutôt favorable</c:v>
                </c:pt>
                <c:pt idx="2">
                  <c:v>Plutôt opposé</c:v>
                </c:pt>
                <c:pt idx="3">
                  <c:v>Tout à fait opposé</c:v>
                </c:pt>
              </c:strCache>
            </c:strRef>
          </c:cat>
          <c:val>
            <c:numRef>
              <c:f>0</c:f>
              <c:numCache>
                <c:formatCode>General</c:formatCode>
                <c:ptCount val="4"/>
                <c:pt idx="0">
                  <c:v>18</c:v>
                </c:pt>
                <c:pt idx="1">
                  <c:v>55</c:v>
                </c:pt>
                <c:pt idx="2">
                  <c:v>18</c:v>
                </c:pt>
                <c:pt idx="3">
                  <c:v>9</c:v>
                </c:pt>
              </c:numCache>
            </c:numRef>
          </c:val>
        </c:ser>
        <c:firstSliceAng val="0"/>
        <c:holeSize val="50"/>
      </c:doughnutChart>
      <c:spPr>
        <a:noFill/>
        <a:ln>
          <a:noFill/>
        </a:ln>
      </c:spPr>
    </c:plotArea>
    <c:plotVisOnly val="1"/>
    <c:dispBlanksAs val="gap"/>
  </c:chart>
  <c:spPr>
    <a:noFill/>
    <a:ln>
      <a:noFill/>
    </a:ln>
  </c:spPr>
</c:chartSpace>
</file>

<file path=ppt/charts/chart17.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51990664470071"/>
          <c:y val="0.072877763197739"/>
          <c:w val="0.669275123558484"/>
          <c:h val="0.842636519632583"/>
        </c:manualLayout>
      </c:layout>
      <c:barChart>
        <c:barDir val="bar"/>
        <c:grouping val="clustered"/>
        <c:varyColors val="0"/>
        <c:ser>
          <c:idx val="0"/>
          <c:order val="0"/>
          <c:tx>
            <c:strRef>
              <c:f>label 0</c:f>
              <c:strCache>
                <c:ptCount val="1"/>
                <c:pt idx="0">
                  <c:v>Série 1</c:v>
                </c:pt>
              </c:strCache>
            </c:strRef>
          </c:tx>
          <c:spPr>
            <a:solidFill>
              <a:srgbClr val="003366"/>
            </a:solidFill>
            <a:ln>
              <a:noFill/>
            </a:ln>
          </c:spPr>
          <c:invertIfNegative val="0"/>
          <c:dLbls>
            <c:dLblPos val="outEnd"/>
            <c:showLegendKey val="0"/>
            <c:showVal val="1"/>
            <c:showCatName val="0"/>
            <c:showSerName val="0"/>
            <c:showPercent val="0"/>
            <c:showLeaderLines val="0"/>
          </c:dLbls>
          <c:cat>
            <c:strRef>
              <c:f>categories</c:f>
              <c:strCache>
                <c:ptCount val="4"/>
                <c:pt idx="0">
                  <c:v>Du conseil pédagogique de chaque établissement</c:v>
                </c:pt>
                <c:pt idx="1">
                  <c:v>National</c:v>
                </c:pt>
                <c:pt idx="2">
                  <c:v>De chaque classe, la décision devant appartenir à l’enseignant</c:v>
                </c:pt>
                <c:pt idx="3">
                  <c:v>De chaque conseil d’enseignement par discipline</c:v>
                </c:pt>
              </c:strCache>
            </c:strRef>
          </c:cat>
          <c:val>
            <c:numRef>
              <c:f>0</c:f>
              <c:numCache>
                <c:formatCode>General</c:formatCode>
                <c:ptCount val="4"/>
                <c:pt idx="0">
                  <c:v>33</c:v>
                </c:pt>
                <c:pt idx="1">
                  <c:v>32</c:v>
                </c:pt>
                <c:pt idx="2">
                  <c:v>18</c:v>
                </c:pt>
                <c:pt idx="3">
                  <c:v>17</c:v>
                </c:pt>
              </c:numCache>
            </c:numRef>
          </c:val>
        </c:ser>
        <c:gapWidth val="90"/>
        <c:overlap val="0"/>
        <c:axId val="65976235"/>
        <c:axId val="31150010"/>
      </c:barChart>
      <c:catAx>
        <c:axId val="65976235"/>
        <c:scaling>
          <c:orientation val="maxMin"/>
        </c:scaling>
        <c:delete val="1"/>
        <c:axPos val="b"/>
        <c:numFmt formatCode="DD/MM/YYYY" sourceLinked="1"/>
        <c:majorTickMark val="out"/>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31150010"/>
        <c:crosses val="autoZero"/>
        <c:auto val="1"/>
        <c:lblAlgn val="ctr"/>
        <c:lblOffset val="100"/>
      </c:catAx>
      <c:valAx>
        <c:axId val="31150010"/>
        <c:scaling>
          <c:orientation val="minMax"/>
          <c:max val="50"/>
        </c:scaling>
        <c:delete val="1"/>
        <c:axPos val="l"/>
        <c:numFmt formatCode="General" sourceLinked="0"/>
        <c:majorTickMark val="out"/>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65976235"/>
        <c:crosses val="autoZero"/>
      </c:valAx>
      <c:spPr>
        <a:noFill/>
        <a:ln>
          <a:noFill/>
        </a:ln>
      </c:spPr>
    </c:plotArea>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174841315637623"/>
          <c:y val="0.145122746035194"/>
          <c:w val="0.573283323716099"/>
          <c:h val="0.647512491853139"/>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Pt>
            <c:idx val="4"/>
            <c:spPr>
              <a:solidFill>
                <a:srgbClr val="888b8d"/>
              </a:solidFill>
              <a:ln w="19080">
                <a:noFill/>
              </a:ln>
            </c:spPr>
          </c:dPt>
          <c:dLbls>
            <c:dLbl>
              <c:idx val="0"/>
              <c:showLegendKey val="0"/>
              <c:showVal val="1"/>
              <c:showCatName val="0"/>
              <c:showSerName val="0"/>
              <c:showPercent val="0"/>
            </c:dLbl>
            <c:dLbl>
              <c:idx val="1"/>
              <c:showLegendKey val="0"/>
              <c:showVal val="1"/>
              <c:showCatName val="0"/>
              <c:showSerName val="0"/>
              <c:showPercent val="0"/>
            </c:dLbl>
            <c:dLbl>
              <c:idx val="2"/>
              <c:showLegendKey val="0"/>
              <c:showVal val="1"/>
              <c:showCatName val="0"/>
              <c:showSerName val="0"/>
              <c:showPercent val="0"/>
            </c:dLbl>
            <c:dLbl>
              <c:idx val="3"/>
              <c:showLegendKey val="0"/>
              <c:showVal val="1"/>
              <c:showCatName val="0"/>
              <c:showSerName val="0"/>
              <c:showPercent val="0"/>
            </c:dLbl>
            <c:dLbl>
              <c:idx val="4"/>
              <c:showLegendKey val="0"/>
              <c:showVal val="1"/>
              <c:showCatName val="0"/>
              <c:showSerName val="0"/>
              <c:showPercent val="0"/>
            </c:dLbl>
            <c:showLegendKey val="0"/>
            <c:showVal val="1"/>
            <c:showCatName val="0"/>
            <c:showSerName val="0"/>
            <c:showPercent val="0"/>
            <c:showLeaderLines val="0"/>
          </c:dLbls>
          <c:val>
            <c:numRef>
              <c:f>0</c:f>
              <c:numCache>
                <c:formatCode>General</c:formatCode>
                <c:ptCount val="5"/>
                <c:pt idx="0">
                  <c:v>1</c:v>
                </c:pt>
                <c:pt idx="1">
                  <c:v>34</c:v>
                </c:pt>
                <c:pt idx="2">
                  <c:v>53</c:v>
                </c:pt>
                <c:pt idx="3">
                  <c:v>11</c:v>
                </c:pt>
                <c:pt idx="4">
                  <c:v>1</c:v>
                </c:pt>
              </c:numCache>
            </c:numRef>
          </c:val>
        </c:ser>
        <c:firstSliceAng val="0"/>
        <c:holeSize val="50"/>
      </c:doughnutChart>
      <c:spPr>
        <a:noFill/>
        <a:ln>
          <a:noFill/>
        </a:ln>
      </c:spPr>
    </c:plotArea>
    <c:plotVisOnly val="1"/>
    <c:dispBlanksAs val="gap"/>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13752644739373"/>
          <c:y val="0.148924614381925"/>
          <c:w val="0.573283323716099"/>
          <c:h val="0.647512491853139"/>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Pt>
            <c:idx val="4"/>
            <c:spPr>
              <a:solidFill>
                <a:srgbClr val="a6a6a6"/>
              </a:solidFill>
              <a:ln w="19080">
                <a:noFill/>
              </a:ln>
            </c:spPr>
          </c:dPt>
          <c:dLbls>
            <c:dLbl>
              <c:idx val="0"/>
              <c:showLegendKey val="0"/>
              <c:showVal val="1"/>
              <c:showCatName val="0"/>
              <c:showSerName val="0"/>
              <c:showPercent val="0"/>
            </c:dLbl>
            <c:dLbl>
              <c:idx val="1"/>
              <c:showLegendKey val="0"/>
              <c:showVal val="1"/>
              <c:showCatName val="0"/>
              <c:showSerName val="0"/>
              <c:showPercent val="0"/>
            </c:dLbl>
            <c:dLbl>
              <c:idx val="2"/>
              <c:showLegendKey val="0"/>
              <c:showVal val="1"/>
              <c:showCatName val="0"/>
              <c:showSerName val="0"/>
              <c:showPercent val="0"/>
            </c:dLbl>
            <c:dLbl>
              <c:idx val="3"/>
              <c:showLegendKey val="0"/>
              <c:showVal val="1"/>
              <c:showCatName val="0"/>
              <c:showSerName val="0"/>
              <c:showPercent val="0"/>
            </c:dLbl>
            <c:dLbl>
              <c:idx val="4"/>
              <c:showLegendKey val="0"/>
              <c:showVal val="1"/>
              <c:showCatName val="0"/>
              <c:showSerName val="0"/>
              <c:showPercent val="0"/>
            </c:dLbl>
            <c:showLegendKey val="0"/>
            <c:showVal val="1"/>
            <c:showCatName val="0"/>
            <c:showSerName val="0"/>
            <c:showPercent val="0"/>
            <c:showLeaderLines val="0"/>
          </c:dLbls>
          <c:val>
            <c:numRef>
              <c:f>0</c:f>
              <c:numCache>
                <c:formatCode>General</c:formatCode>
                <c:ptCount val="5"/>
                <c:pt idx="0">
                  <c:v>2</c:v>
                </c:pt>
                <c:pt idx="1">
                  <c:v>51</c:v>
                </c:pt>
                <c:pt idx="2">
                  <c:v>41</c:v>
                </c:pt>
                <c:pt idx="3">
                  <c:v>5</c:v>
                </c:pt>
                <c:pt idx="4">
                  <c:v>1</c:v>
                </c:pt>
              </c:numCache>
            </c:numRef>
          </c:val>
        </c:ser>
        <c:firstSliceAng val="0"/>
        <c:holeSize val="50"/>
      </c:doughnutChart>
      <c:spPr>
        <a:noFill/>
        <a:ln>
          <a:noFill/>
        </a:ln>
      </c:spPr>
    </c:plotArea>
    <c:plotVisOnly val="1"/>
    <c:dispBlanksAs val="gap"/>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33252044183044"/>
          <c:y val="0.15421686746988"/>
          <c:w val="0.576818247023383"/>
          <c:h val="0.791675794085433"/>
        </c:manualLayout>
      </c:layout>
      <c:barChart>
        <c:barDir val="bar"/>
        <c:grouping val="stacked"/>
        <c:varyColors val="0"/>
        <c:ser>
          <c:idx val="0"/>
          <c:order val="0"/>
          <c:tx>
            <c:strRef>
              <c:f>label 0</c:f>
              <c:strCache>
                <c:ptCount val="1"/>
                <c:pt idx="0">
                  <c:v>Tout à fait favorable</c:v>
                </c:pt>
              </c:strCache>
            </c:strRef>
          </c:tx>
          <c:spPr>
            <a:solidFill>
              <a:srgbClr val="213946"/>
            </a:solidFill>
            <a:ln>
              <a:noFill/>
            </a:ln>
          </c:spPr>
          <c:invertIfNegative val="0"/>
          <c:dLbls>
            <c:dLblPos val="ctr"/>
            <c:showLegendKey val="0"/>
            <c:showVal val="1"/>
            <c:showCatName val="0"/>
            <c:showSerName val="0"/>
            <c:showPercent val="0"/>
            <c:showLeaderLines val="0"/>
          </c:dLbls>
          <c:cat>
            <c:strRef>
              <c:f>categories</c:f>
              <c:strCache>
                <c:ptCount val="3"/>
                <c:pt idx="0">
                  <c:v>La mise en place de différentes filières au collège (en dehors des segpas)</c:v>
                </c:pt>
                <c:pt idx="1">
                  <c:v>Le renforcement de la diversité des enseignements au collège (options etc.)</c:v>
                </c:pt>
                <c:pt idx="2">
                  <c:v>Le renforcement de l’interdisciplinarité au collège</c:v>
                </c:pt>
              </c:strCache>
            </c:strRef>
          </c:cat>
          <c:val>
            <c:numRef>
              <c:f>0</c:f>
              <c:numCache>
                <c:formatCode>General</c:formatCode>
                <c:ptCount val="3"/>
                <c:pt idx="0">
                  <c:v>16</c:v>
                </c:pt>
                <c:pt idx="1">
                  <c:v>12</c:v>
                </c:pt>
                <c:pt idx="2">
                  <c:v>10</c:v>
                </c:pt>
              </c:numCache>
            </c:numRef>
          </c:val>
        </c:ser>
        <c:ser>
          <c:idx val="1"/>
          <c:order val="1"/>
          <c:tx>
            <c:strRef>
              <c:f>label 1</c:f>
              <c:strCache>
                <c:ptCount val="1"/>
                <c:pt idx="0">
                  <c:v>Plutôt favorable</c:v>
                </c:pt>
              </c:strCache>
            </c:strRef>
          </c:tx>
          <c:spPr>
            <a:solidFill>
              <a:srgbClr val="41738c"/>
            </a:solidFill>
            <a:ln>
              <a:noFill/>
            </a:ln>
          </c:spPr>
          <c:invertIfNegative val="0"/>
          <c:dLbls>
            <c:dLblPos val="ctr"/>
            <c:showLegendKey val="0"/>
            <c:showVal val="1"/>
            <c:showCatName val="0"/>
            <c:showSerName val="0"/>
            <c:showPercent val="0"/>
            <c:showLeaderLines val="0"/>
          </c:dLbls>
          <c:cat>
            <c:strRef>
              <c:f>categories</c:f>
              <c:strCache>
                <c:ptCount val="3"/>
                <c:pt idx="0">
                  <c:v>La mise en place de différentes filières au collège (en dehors des segpas)</c:v>
                </c:pt>
                <c:pt idx="1">
                  <c:v>Le renforcement de la diversité des enseignements au collège (options etc.)</c:v>
                </c:pt>
                <c:pt idx="2">
                  <c:v>Le renforcement de l’interdisciplinarité au collège</c:v>
                </c:pt>
              </c:strCache>
            </c:strRef>
          </c:cat>
          <c:val>
            <c:numRef>
              <c:f>1</c:f>
              <c:numCache>
                <c:formatCode>General</c:formatCode>
                <c:ptCount val="3"/>
                <c:pt idx="0">
                  <c:v>54</c:v>
                </c:pt>
                <c:pt idx="1">
                  <c:v>54</c:v>
                </c:pt>
                <c:pt idx="2">
                  <c:v>47</c:v>
                </c:pt>
              </c:numCache>
            </c:numRef>
          </c:val>
        </c:ser>
        <c:ser>
          <c:idx val="2"/>
          <c:order val="2"/>
          <c:tx>
            <c:strRef>
              <c:f>label 2</c:f>
              <c:strCache>
                <c:ptCount val="1"/>
                <c:pt idx="0">
                  <c:v>Plutôt opposé</c:v>
                </c:pt>
              </c:strCache>
            </c:strRef>
          </c:tx>
          <c:spPr>
            <a:solidFill>
              <a:srgbClr val="f07d00"/>
            </a:solidFill>
            <a:ln>
              <a:noFill/>
            </a:ln>
          </c:spPr>
          <c:invertIfNegative val="0"/>
          <c:dLbls>
            <c:dLblPos val="ctr"/>
            <c:showLegendKey val="0"/>
            <c:showVal val="1"/>
            <c:showCatName val="0"/>
            <c:showSerName val="0"/>
            <c:showPercent val="0"/>
            <c:showLeaderLines val="0"/>
          </c:dLbls>
          <c:cat>
            <c:strRef>
              <c:f>categories</c:f>
              <c:strCache>
                <c:ptCount val="3"/>
                <c:pt idx="0">
                  <c:v>La mise en place de différentes filières au collège (en dehors des segpas)</c:v>
                </c:pt>
                <c:pt idx="1">
                  <c:v>Le renforcement de la diversité des enseignements au collège (options etc.)</c:v>
                </c:pt>
                <c:pt idx="2">
                  <c:v>Le renforcement de l’interdisciplinarité au collège</c:v>
                </c:pt>
              </c:strCache>
            </c:strRef>
          </c:cat>
          <c:val>
            <c:numRef>
              <c:f>2</c:f>
              <c:numCache>
                <c:formatCode>General</c:formatCode>
                <c:ptCount val="3"/>
                <c:pt idx="0">
                  <c:v>23</c:v>
                </c:pt>
                <c:pt idx="1">
                  <c:v>28</c:v>
                </c:pt>
                <c:pt idx="2">
                  <c:v>33</c:v>
                </c:pt>
              </c:numCache>
            </c:numRef>
          </c:val>
        </c:ser>
        <c:ser>
          <c:idx val="3"/>
          <c:order val="3"/>
          <c:tx>
            <c:strRef>
              <c:f>label 3</c:f>
              <c:strCache>
                <c:ptCount val="1"/>
                <c:pt idx="0">
                  <c:v>Tout à fait opposé</c:v>
                </c:pt>
              </c:strCache>
            </c:strRef>
          </c:tx>
          <c:spPr>
            <a:solidFill>
              <a:srgbClr val="c00000"/>
            </a:solidFill>
            <a:ln>
              <a:noFill/>
            </a:ln>
          </c:spPr>
          <c:invertIfNegative val="0"/>
          <c:dLbls>
            <c:dLblPos val="ctr"/>
            <c:showLegendKey val="0"/>
            <c:showVal val="1"/>
            <c:showCatName val="0"/>
            <c:showSerName val="0"/>
            <c:showPercent val="0"/>
            <c:showLeaderLines val="0"/>
          </c:dLbls>
          <c:cat>
            <c:strRef>
              <c:f>categories</c:f>
              <c:strCache>
                <c:ptCount val="3"/>
                <c:pt idx="0">
                  <c:v>La mise en place de différentes filières au collège (en dehors des segpas)</c:v>
                </c:pt>
                <c:pt idx="1">
                  <c:v>Le renforcement de la diversité des enseignements au collège (options etc.)</c:v>
                </c:pt>
                <c:pt idx="2">
                  <c:v>Le renforcement de l’interdisciplinarité au collège</c:v>
                </c:pt>
              </c:strCache>
            </c:strRef>
          </c:cat>
          <c:val>
            <c:numRef>
              <c:f>3</c:f>
              <c:numCache>
                <c:formatCode>General</c:formatCode>
                <c:ptCount val="3"/>
                <c:pt idx="0">
                  <c:v>6</c:v>
                </c:pt>
                <c:pt idx="1">
                  <c:v>5</c:v>
                </c:pt>
                <c:pt idx="2">
                  <c:v>9</c:v>
                </c:pt>
              </c:numCache>
            </c:numRef>
          </c:val>
        </c:ser>
        <c:ser>
          <c:idx val="4"/>
          <c:order val="4"/>
          <c:tx>
            <c:strRef>
              <c:f>label 4</c:f>
              <c:strCache>
                <c:ptCount val="1"/>
                <c:pt idx="0">
                  <c:v>(Nsp)</c:v>
                </c:pt>
              </c:strCache>
            </c:strRef>
          </c:tx>
          <c:spPr>
            <a:solidFill>
              <a:srgbClr val="a6a6a6"/>
            </a:solidFill>
            <a:ln>
              <a:noFill/>
            </a:ln>
          </c:spPr>
          <c:invertIfNegative val="0"/>
          <c:dLbls>
            <c:dLblPos val="ctr"/>
            <c:showLegendKey val="0"/>
            <c:showVal val="1"/>
            <c:showCatName val="0"/>
            <c:showSerName val="0"/>
            <c:showPercent val="0"/>
            <c:showLeaderLines val="0"/>
          </c:dLbls>
          <c:cat>
            <c:strRef>
              <c:f>categories</c:f>
              <c:strCache>
                <c:ptCount val="3"/>
                <c:pt idx="0">
                  <c:v>La mise en place de différentes filières au collège (en dehors des segpas)</c:v>
                </c:pt>
                <c:pt idx="1">
                  <c:v>Le renforcement de la diversité des enseignements au collège (options etc.)</c:v>
                </c:pt>
                <c:pt idx="2">
                  <c:v>Le renforcement de l’interdisciplinarité au collège</c:v>
                </c:pt>
              </c:strCache>
            </c:strRef>
          </c:cat>
          <c:val>
            <c:numRef>
              <c:f>4</c:f>
              <c:numCache>
                <c:formatCode>General</c:formatCode>
                <c:ptCount val="3"/>
                <c:pt idx="0">
                  <c:v>1</c:v>
                </c:pt>
                <c:pt idx="1">
                  <c:v>1</c:v>
                </c:pt>
                <c:pt idx="2">
                  <c:v>1</c:v>
                </c:pt>
              </c:numCache>
            </c:numRef>
          </c:val>
        </c:ser>
        <c:gapWidth val="150"/>
        <c:overlap val="100"/>
        <c:axId val="81422191"/>
        <c:axId val="45090795"/>
      </c:barChart>
      <c:catAx>
        <c:axId val="81422191"/>
        <c:scaling>
          <c:orientation val="maxMin"/>
        </c:scaling>
        <c:delete val="1"/>
        <c:axPos val="b"/>
        <c:numFmt formatCode="DD/MM/YYYY" sourceLinked="1"/>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45090795"/>
        <c:crosses val="autoZero"/>
        <c:auto val="1"/>
        <c:lblAlgn val="ctr"/>
        <c:lblOffset val="100"/>
      </c:catAx>
      <c:valAx>
        <c:axId val="45090795"/>
        <c:scaling>
          <c:orientation val="minMax"/>
          <c:max val="100"/>
        </c:scaling>
        <c:delete val="1"/>
        <c:axPos val="l"/>
        <c:numFmt formatCode="General" sourceLinked="0"/>
        <c:majorTickMark val="out"/>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81422191"/>
        <c:crosses val="autoZero"/>
      </c:valAx>
      <c:spPr>
        <a:noFill/>
        <a:ln>
          <a:noFill/>
        </a:ln>
      </c:spPr>
    </c:plotArea>
    <c:plotVisOnly val="1"/>
    <c:dispBlanksAs val="gap"/>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03813346713497"/>
          <c:y val="0.0453519855595668"/>
          <c:w val="0.646362267937782"/>
          <c:h val="0.726647111913357"/>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Lbls>
            <c:dLbl>
              <c:idx val="0"/>
              <c:showLegendKey val="0"/>
              <c:showVal val="0"/>
              <c:showCatName val="0"/>
              <c:showSerName val="0"/>
              <c:showPercent val="1"/>
            </c:dLbl>
            <c:dLbl>
              <c:idx val="1"/>
              <c:showLegendKey val="0"/>
              <c:showVal val="0"/>
              <c:showCatName val="0"/>
              <c:showSerName val="0"/>
              <c:showPercent val="1"/>
            </c:dLbl>
            <c:dLbl>
              <c:idx val="2"/>
              <c:showLegendKey val="0"/>
              <c:showVal val="0"/>
              <c:showCatName val="0"/>
              <c:showSerName val="0"/>
              <c:showPercent val="1"/>
            </c:dLbl>
            <c:dLbl>
              <c:idx val="3"/>
              <c:showLegendKey val="0"/>
              <c:showVal val="0"/>
              <c:showCatName val="0"/>
              <c:showSerName val="0"/>
              <c:showPercent val="1"/>
            </c:dLbl>
            <c:showLegendKey val="0"/>
            <c:showVal val="0"/>
            <c:showCatName val="0"/>
            <c:showSerName val="0"/>
            <c:showPercent val="1"/>
            <c:showLeaderLines val="0"/>
          </c:dLbls>
          <c:cat>
            <c:strRef>
              <c:f>categories</c:f>
              <c:strCache>
                <c:ptCount val="4"/>
                <c:pt idx="0">
                  <c:v>Oui, tout à fait</c:v>
                </c:pt>
                <c:pt idx="1">
                  <c:v>Oui, plutôt</c:v>
                </c:pt>
                <c:pt idx="2">
                  <c:v>Non, plutôt pas</c:v>
                </c:pt>
                <c:pt idx="3">
                  <c:v>Non, pas du tout</c:v>
                </c:pt>
              </c:strCache>
            </c:strRef>
          </c:cat>
          <c:val>
            <c:numRef>
              <c:f>0</c:f>
              <c:numCache>
                <c:formatCode>General</c:formatCode>
                <c:ptCount val="4"/>
                <c:pt idx="0">
                  <c:v>8</c:v>
                </c:pt>
                <c:pt idx="1">
                  <c:v>38</c:v>
                </c:pt>
                <c:pt idx="2">
                  <c:v>37</c:v>
                </c:pt>
                <c:pt idx="3">
                  <c:v>17</c:v>
                </c:pt>
              </c:numCache>
            </c:numRef>
          </c:val>
        </c:ser>
        <c:firstSliceAng val="0"/>
        <c:holeSize val="50"/>
      </c:doughnutChart>
      <c:spPr>
        <a:noFill/>
        <a:ln>
          <a:noFill/>
        </a:ln>
      </c:spPr>
    </c:plotArea>
    <c:plotVisOnly val="1"/>
    <c:dispBlanksAs val="gap"/>
  </c:chart>
  <c:spPr>
    <a:noFill/>
    <a:ln>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03813346713497"/>
          <c:y val="0.0453519855595668"/>
          <c:w val="0.646362267937782"/>
          <c:h val="0.726647111913357"/>
        </c:manualLayout>
      </c:layout>
      <c:doughnutChart>
        <c:varyColors val="1"/>
        <c:ser>
          <c:idx val="0"/>
          <c:order val="0"/>
          <c:tx>
            <c:strRef>
              <c:f>label 0</c:f>
              <c:strCache>
                <c:ptCount val="1"/>
                <c:pt idx="0">
                  <c:v>Ventes</c:v>
                </c:pt>
              </c:strCache>
            </c:strRef>
          </c:tx>
          <c:spPr>
            <a:solidFill>
              <a:srgbClr val="cf022b"/>
            </a:solidFill>
            <a:ln>
              <a:noFill/>
            </a:ln>
          </c:spPr>
          <c:explosion val="0"/>
          <c:dPt>
            <c:idx val="0"/>
            <c:spPr>
              <a:solidFill>
                <a:srgbClr val="213946"/>
              </a:solidFill>
              <a:ln w="19080">
                <a:noFill/>
              </a:ln>
            </c:spPr>
          </c:dPt>
          <c:dPt>
            <c:idx val="1"/>
            <c:spPr>
              <a:solidFill>
                <a:srgbClr val="41738c"/>
              </a:solidFill>
              <a:ln w="19080">
                <a:noFill/>
              </a:ln>
            </c:spPr>
          </c:dPt>
          <c:dPt>
            <c:idx val="2"/>
            <c:spPr>
              <a:solidFill>
                <a:srgbClr val="f07d00"/>
              </a:solidFill>
              <a:ln w="19080">
                <a:noFill/>
              </a:ln>
            </c:spPr>
          </c:dPt>
          <c:dPt>
            <c:idx val="3"/>
            <c:spPr>
              <a:solidFill>
                <a:srgbClr val="c00000"/>
              </a:solidFill>
              <a:ln w="19080">
                <a:noFill/>
              </a:ln>
            </c:spPr>
          </c:dPt>
          <c:dLbls>
            <c:dLbl>
              <c:idx val="0"/>
              <c:showLegendKey val="0"/>
              <c:showVal val="0"/>
              <c:showCatName val="0"/>
              <c:showSerName val="0"/>
              <c:showPercent val="1"/>
            </c:dLbl>
            <c:dLbl>
              <c:idx val="1"/>
              <c:showLegendKey val="0"/>
              <c:showVal val="0"/>
              <c:showCatName val="0"/>
              <c:showSerName val="0"/>
              <c:showPercent val="1"/>
            </c:dLbl>
            <c:dLbl>
              <c:idx val="2"/>
              <c:showLegendKey val="0"/>
              <c:showVal val="0"/>
              <c:showCatName val="0"/>
              <c:showSerName val="0"/>
              <c:showPercent val="1"/>
            </c:dLbl>
            <c:dLbl>
              <c:idx val="3"/>
              <c:showLegendKey val="0"/>
              <c:showVal val="0"/>
              <c:showCatName val="0"/>
              <c:showSerName val="0"/>
              <c:showPercent val="1"/>
            </c:dLbl>
            <c:showLegendKey val="0"/>
            <c:showVal val="0"/>
            <c:showCatName val="0"/>
            <c:showSerName val="0"/>
            <c:showPercent val="1"/>
            <c:showLeaderLines val="0"/>
          </c:dLbls>
          <c:cat>
            <c:strRef>
              <c:f>categories</c:f>
              <c:strCache>
                <c:ptCount val="4"/>
                <c:pt idx="0">
                  <c:v>Tout à fait satisfait</c:v>
                </c:pt>
                <c:pt idx="1">
                  <c:v>Plutôt satisfait</c:v>
                </c:pt>
                <c:pt idx="2">
                  <c:v>Plutôt pas satisfait</c:v>
                </c:pt>
                <c:pt idx="3">
                  <c:v>Pas du tout satisfait</c:v>
                </c:pt>
              </c:strCache>
            </c:strRef>
          </c:cat>
          <c:val>
            <c:numRef>
              <c:f>0</c:f>
              <c:numCache>
                <c:formatCode>General</c:formatCode>
                <c:ptCount val="4"/>
                <c:pt idx="0">
                  <c:v>8</c:v>
                </c:pt>
                <c:pt idx="1">
                  <c:v>56</c:v>
                </c:pt>
                <c:pt idx="2">
                  <c:v>28</c:v>
                </c:pt>
                <c:pt idx="3">
                  <c:v>8</c:v>
                </c:pt>
              </c:numCache>
            </c:numRef>
          </c:val>
        </c:ser>
        <c:firstSliceAng val="0"/>
        <c:holeSize val="50"/>
      </c:doughnutChart>
      <c:spPr>
        <a:noFill/>
        <a:ln>
          <a:noFill/>
        </a:ln>
      </c:spPr>
    </c:plotArea>
    <c:plotVisOnly val="1"/>
    <c:dispBlanksAs val="gap"/>
  </c:chart>
  <c:spPr>
    <a:noFill/>
    <a:ln>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23873121869783"/>
          <c:y val="0.0940122044241037"/>
          <c:w val="0.942153589315526"/>
          <c:h val="0.612700228832952"/>
        </c:manualLayout>
      </c:layout>
      <c:lineChart>
        <c:grouping val="stacked"/>
        <c:varyColors val="0"/>
        <c:ser>
          <c:idx val="0"/>
          <c:order val="0"/>
          <c:tx>
            <c:strRef>
              <c:f>label 0</c:f>
              <c:strCache>
                <c:ptCount val="1"/>
                <c:pt idx="0">
                  <c:v>Bien informé</c:v>
                </c:pt>
              </c:strCache>
            </c:strRef>
          </c:tx>
          <c:spPr>
            <a:solidFill>
              <a:srgbClr val="232323"/>
            </a:solidFill>
            <a:ln w="28440">
              <a:solidFill>
                <a:srgbClr val="232323"/>
              </a:solidFill>
              <a:round/>
            </a:ln>
          </c:spPr>
          <c:marker>
            <c:symbol val="none"/>
          </c:marker>
          <c:dLbls>
            <c:dLblPos val="t"/>
            <c:showLegendKey val="0"/>
            <c:showVal val="1"/>
            <c:showCatName val="0"/>
            <c:showSerName val="0"/>
            <c:showPercent val="0"/>
            <c:showLeaderLines val="0"/>
          </c:dLbls>
          <c:cat>
            <c:strRef>
              <c:f>categories</c:f>
              <c:strCache>
                <c:ptCount val="6"/>
                <c:pt idx="0">
                  <c:v>2018</c:v>
                </c:pt>
                <c:pt idx="1">
                  <c:v>2014</c:v>
                </c:pt>
                <c:pt idx="2">
                  <c:v>2011</c:v>
                </c:pt>
                <c:pt idx="3">
                  <c:v>2009</c:v>
                </c:pt>
                <c:pt idx="4">
                  <c:v>2005</c:v>
                </c:pt>
                <c:pt idx="5">
                  <c:v>1998</c:v>
                </c:pt>
              </c:strCache>
            </c:strRef>
          </c:cat>
          <c:val>
            <c:numRef>
              <c:f>0</c:f>
              <c:numCache>
                <c:formatCode>General</c:formatCode>
                <c:ptCount val="6"/>
                <c:pt idx="0">
                  <c:v>64</c:v>
                </c:pt>
                <c:pt idx="1">
                  <c:v>78</c:v>
                </c:pt>
                <c:pt idx="2">
                  <c:v>68</c:v>
                </c:pt>
                <c:pt idx="3">
                  <c:v>78</c:v>
                </c:pt>
                <c:pt idx="4">
                  <c:v>77</c:v>
                </c:pt>
                <c:pt idx="5">
                  <c:v>85</c:v>
                </c:pt>
              </c:numCache>
            </c:numRef>
          </c:val>
          <c:smooth val="0"/>
        </c:ser>
        <c:hiLowLines>
          <c:spPr>
            <a:ln>
              <a:noFill/>
            </a:ln>
          </c:spPr>
        </c:hiLowLines>
        <c:marker val="0"/>
        <c:axId val="34035469"/>
        <c:axId val="35648090"/>
      </c:lineChart>
      <c:catAx>
        <c:axId val="34035469"/>
        <c:scaling>
          <c:orientation val="maxMin"/>
        </c:scaling>
        <c:delete val="0"/>
        <c:axPos val="b"/>
        <c:numFmt formatCode="DD/MM/YYYY" sourceLinked="1"/>
        <c:majorTickMark val="none"/>
        <c:minorTickMark val="none"/>
        <c:tickLblPos val="nextTo"/>
        <c:spPr>
          <a:ln w="9360">
            <a:solidFill>
              <a:srgbClr val="dedede"/>
            </a:solidFill>
            <a:round/>
          </a:ln>
        </c:spPr>
        <c:txPr>
          <a:bodyPr/>
          <a:lstStyle/>
          <a:p>
            <a:pPr>
              <a:defRPr b="0" sz="1200" spc="-1" strike="noStrike">
                <a:solidFill>
                  <a:srgbClr val="707070"/>
                </a:solidFill>
                <a:latin typeface="Calibri"/>
                <a:ea typeface="DejaVu Sans"/>
              </a:defRPr>
            </a:pPr>
          </a:p>
        </c:txPr>
        <c:crossAx val="35648090"/>
        <c:crosses val="autoZero"/>
        <c:auto val="1"/>
        <c:lblAlgn val="ctr"/>
        <c:lblOffset val="100"/>
      </c:catAx>
      <c:valAx>
        <c:axId val="35648090"/>
        <c:scaling>
          <c:orientation val="minMax"/>
          <c:max val="100"/>
        </c:scaling>
        <c:delete val="1"/>
        <c:axPos val="l"/>
        <c:numFmt formatCode="General" sourceLinked="0"/>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34035469"/>
        <c:crosses val="autoZero"/>
        <c:crossBetween val="midCat"/>
      </c:valAx>
      <c:spPr>
        <a:noFill/>
        <a:ln>
          <a:noFill/>
        </a:ln>
      </c:spPr>
    </c:plotArea>
    <c:plotVisOnly val="1"/>
    <c:dispBlanksAs val="zero"/>
  </c:chart>
  <c:spPr>
    <a:noFill/>
    <a:ln>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29275362318841"/>
          <c:y val="0.1"/>
          <c:w val="0.88904347826087"/>
          <c:h val="0.896169772256729"/>
        </c:manualLayout>
      </c:layout>
      <c:barChart>
        <c:barDir val="bar"/>
        <c:grouping val="stacked"/>
        <c:varyColors val="0"/>
        <c:ser>
          <c:idx val="0"/>
          <c:order val="0"/>
          <c:tx>
            <c:strRef>
              <c:f>label 0</c:f>
              <c:strCache>
                <c:ptCount val="1"/>
                <c:pt idx="0">
                  <c:v>Tout à fait satisfait</c:v>
                </c:pt>
              </c:strCache>
            </c:strRef>
          </c:tx>
          <c:spPr>
            <a:solidFill>
              <a:srgbClr val="213946"/>
            </a:solidFill>
            <a:ln>
              <a:noFill/>
            </a:ln>
          </c:spPr>
          <c:invertIfNegative val="0"/>
          <c:dLbls>
            <c:dLblPos val="ctr"/>
            <c:showLegendKey val="0"/>
            <c:showVal val="1"/>
            <c:showCatName val="0"/>
            <c:showSerName val="0"/>
            <c:showPercent val="0"/>
            <c:showLeaderLines val="0"/>
          </c:dLbls>
          <c:cat>
            <c:strRef>
              <c:f>categories</c:f>
              <c:strCache>
                <c:ptCount val="6"/>
                <c:pt idx="0">
                  <c:v>L’intérêt de votre travail</c:v>
                </c:pt>
                <c:pt idx="1">
                  <c:v>Votre charge de travail</c:v>
                </c:pt>
                <c:pt idx="2">
                  <c:v>Les formations dont vous pouvez bénéficier</c:v>
                </c:pt>
                <c:pt idx="3">
                  <c:v>Votre rémunération</c:v>
                </c:pt>
                <c:pt idx="4">
                  <c:v>Le nombre d’élèves par classe</c:v>
                </c:pt>
                <c:pt idx="5">
                  <c:v>La reconnaissance de vos efforts et compétences</c:v>
                </c:pt>
              </c:strCache>
            </c:strRef>
          </c:cat>
          <c:val>
            <c:numRef>
              <c:f>0</c:f>
              <c:numCache>
                <c:formatCode>General</c:formatCode>
                <c:ptCount val="6"/>
                <c:pt idx="0">
                  <c:v>18</c:v>
                </c:pt>
                <c:pt idx="1">
                  <c:v>2</c:v>
                </c:pt>
                <c:pt idx="2">
                  <c:v>2</c:v>
                </c:pt>
                <c:pt idx="3">
                  <c:v>1</c:v>
                </c:pt>
                <c:pt idx="4">
                  <c:v>3</c:v>
                </c:pt>
                <c:pt idx="5">
                  <c:v>1</c:v>
                </c:pt>
              </c:numCache>
            </c:numRef>
          </c:val>
        </c:ser>
        <c:ser>
          <c:idx val="1"/>
          <c:order val="1"/>
          <c:tx>
            <c:strRef>
              <c:f>label 1</c:f>
              <c:strCache>
                <c:ptCount val="1"/>
                <c:pt idx="0">
                  <c:v>Plutôt satisfait</c:v>
                </c:pt>
              </c:strCache>
            </c:strRef>
          </c:tx>
          <c:spPr>
            <a:solidFill>
              <a:srgbClr val="41738c"/>
            </a:solidFill>
            <a:ln>
              <a:noFill/>
            </a:ln>
          </c:spPr>
          <c:invertIfNegative val="0"/>
          <c:dLbls>
            <c:dLblPos val="ctr"/>
            <c:showLegendKey val="0"/>
            <c:showVal val="1"/>
            <c:showCatName val="0"/>
            <c:showSerName val="0"/>
            <c:showPercent val="0"/>
            <c:showLeaderLines val="0"/>
          </c:dLbls>
          <c:cat>
            <c:strRef>
              <c:f>categories</c:f>
              <c:strCache>
                <c:ptCount val="6"/>
                <c:pt idx="0">
                  <c:v>L’intérêt de votre travail</c:v>
                </c:pt>
                <c:pt idx="1">
                  <c:v>Votre charge de travail</c:v>
                </c:pt>
                <c:pt idx="2">
                  <c:v>Les formations dont vous pouvez bénéficier</c:v>
                </c:pt>
                <c:pt idx="3">
                  <c:v>Votre rémunération</c:v>
                </c:pt>
                <c:pt idx="4">
                  <c:v>Le nombre d’élèves par classe</c:v>
                </c:pt>
                <c:pt idx="5">
                  <c:v>La reconnaissance de vos efforts et compétences</c:v>
                </c:pt>
              </c:strCache>
            </c:strRef>
          </c:cat>
          <c:val>
            <c:numRef>
              <c:f>1</c:f>
              <c:numCache>
                <c:formatCode>General</c:formatCode>
                <c:ptCount val="6"/>
                <c:pt idx="0">
                  <c:v>61</c:v>
                </c:pt>
                <c:pt idx="1">
                  <c:v>42</c:v>
                </c:pt>
                <c:pt idx="2">
                  <c:v>31</c:v>
                </c:pt>
                <c:pt idx="3">
                  <c:v>24</c:v>
                </c:pt>
                <c:pt idx="4">
                  <c:v>22</c:v>
                </c:pt>
                <c:pt idx="5">
                  <c:v>16</c:v>
                </c:pt>
              </c:numCache>
            </c:numRef>
          </c:val>
        </c:ser>
        <c:ser>
          <c:idx val="2"/>
          <c:order val="2"/>
          <c:tx>
            <c:strRef>
              <c:f>label 2</c:f>
              <c:strCache>
                <c:ptCount val="1"/>
                <c:pt idx="0">
                  <c:v>Plutôt pas satisfait</c:v>
                </c:pt>
              </c:strCache>
            </c:strRef>
          </c:tx>
          <c:spPr>
            <a:solidFill>
              <a:srgbClr val="f07d00"/>
            </a:solidFill>
            <a:ln>
              <a:noFill/>
            </a:ln>
          </c:spPr>
          <c:invertIfNegative val="0"/>
          <c:dLbls>
            <c:dLblPos val="ctr"/>
            <c:showLegendKey val="0"/>
            <c:showVal val="1"/>
            <c:showCatName val="0"/>
            <c:showSerName val="0"/>
            <c:showPercent val="0"/>
            <c:showLeaderLines val="0"/>
          </c:dLbls>
          <c:cat>
            <c:strRef>
              <c:f>categories</c:f>
              <c:strCache>
                <c:ptCount val="6"/>
                <c:pt idx="0">
                  <c:v>L’intérêt de votre travail</c:v>
                </c:pt>
                <c:pt idx="1">
                  <c:v>Votre charge de travail</c:v>
                </c:pt>
                <c:pt idx="2">
                  <c:v>Les formations dont vous pouvez bénéficier</c:v>
                </c:pt>
                <c:pt idx="3">
                  <c:v>Votre rémunération</c:v>
                </c:pt>
                <c:pt idx="4">
                  <c:v>Le nombre d’élèves par classe</c:v>
                </c:pt>
                <c:pt idx="5">
                  <c:v>La reconnaissance de vos efforts et compétences</c:v>
                </c:pt>
              </c:strCache>
            </c:strRef>
          </c:cat>
          <c:val>
            <c:numRef>
              <c:f>2</c:f>
              <c:numCache>
                <c:formatCode>General</c:formatCode>
                <c:ptCount val="6"/>
                <c:pt idx="0">
                  <c:v>15</c:v>
                </c:pt>
                <c:pt idx="1">
                  <c:v>39</c:v>
                </c:pt>
                <c:pt idx="2">
                  <c:v>41</c:v>
                </c:pt>
                <c:pt idx="3">
                  <c:v>45</c:v>
                </c:pt>
                <c:pt idx="4">
                  <c:v>46</c:v>
                </c:pt>
                <c:pt idx="5">
                  <c:v>46</c:v>
                </c:pt>
              </c:numCache>
            </c:numRef>
          </c:val>
        </c:ser>
        <c:ser>
          <c:idx val="3"/>
          <c:order val="3"/>
          <c:tx>
            <c:strRef>
              <c:f>label 3</c:f>
              <c:strCache>
                <c:ptCount val="1"/>
                <c:pt idx="0">
                  <c:v>Pas du tout satisfait</c:v>
                </c:pt>
              </c:strCache>
            </c:strRef>
          </c:tx>
          <c:spPr>
            <a:solidFill>
              <a:srgbClr val="c00000"/>
            </a:solidFill>
            <a:ln>
              <a:noFill/>
            </a:ln>
          </c:spPr>
          <c:invertIfNegative val="0"/>
          <c:dLbls>
            <c:dLblPos val="ctr"/>
            <c:showLegendKey val="0"/>
            <c:showVal val="1"/>
            <c:showCatName val="0"/>
            <c:showSerName val="0"/>
            <c:showPercent val="0"/>
            <c:showLeaderLines val="0"/>
          </c:dLbls>
          <c:cat>
            <c:strRef>
              <c:f>categories</c:f>
              <c:strCache>
                <c:ptCount val="6"/>
                <c:pt idx="0">
                  <c:v>L’intérêt de votre travail</c:v>
                </c:pt>
                <c:pt idx="1">
                  <c:v>Votre charge de travail</c:v>
                </c:pt>
                <c:pt idx="2">
                  <c:v>Les formations dont vous pouvez bénéficier</c:v>
                </c:pt>
                <c:pt idx="3">
                  <c:v>Votre rémunération</c:v>
                </c:pt>
                <c:pt idx="4">
                  <c:v>Le nombre d’élèves par classe</c:v>
                </c:pt>
                <c:pt idx="5">
                  <c:v>La reconnaissance de vos efforts et compétences</c:v>
                </c:pt>
              </c:strCache>
            </c:strRef>
          </c:cat>
          <c:val>
            <c:numRef>
              <c:f>3</c:f>
              <c:numCache>
                <c:formatCode>General</c:formatCode>
                <c:ptCount val="6"/>
                <c:pt idx="0">
                  <c:v>6</c:v>
                </c:pt>
                <c:pt idx="1">
                  <c:v>17</c:v>
                </c:pt>
                <c:pt idx="2">
                  <c:v>26</c:v>
                </c:pt>
                <c:pt idx="3">
                  <c:v>30</c:v>
                </c:pt>
                <c:pt idx="4">
                  <c:v>29</c:v>
                </c:pt>
                <c:pt idx="5">
                  <c:v>37</c:v>
                </c:pt>
              </c:numCache>
            </c:numRef>
          </c:val>
        </c:ser>
        <c:gapWidth val="90"/>
        <c:overlap val="100"/>
        <c:axId val="38778662"/>
        <c:axId val="9636974"/>
      </c:barChart>
      <c:catAx>
        <c:axId val="38778662"/>
        <c:scaling>
          <c:orientation val="maxMin"/>
        </c:scaling>
        <c:delete val="1"/>
        <c:axPos val="b"/>
        <c:numFmt formatCode="DD/MM/YYYY" sourceLinked="1"/>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9636974"/>
        <c:crosses val="autoZero"/>
        <c:auto val="1"/>
        <c:lblAlgn val="ctr"/>
        <c:lblOffset val="100"/>
      </c:catAx>
      <c:valAx>
        <c:axId val="9636974"/>
        <c:scaling>
          <c:orientation val="minMax"/>
          <c:max val="100"/>
        </c:scaling>
        <c:delete val="1"/>
        <c:axPos val="l"/>
        <c:numFmt formatCode="General" sourceLinked="0"/>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38778662"/>
        <c:crosses val="autoZero"/>
      </c:valAx>
      <c:spPr>
        <a:noFill/>
        <a:ln>
          <a:noFill/>
        </a:ln>
      </c:spPr>
    </c:plotArea>
    <c:plotVisOnly val="1"/>
    <c:dispBlanksAs val="gap"/>
  </c:chart>
  <c:spPr>
    <a:noFill/>
    <a:ln>
      <a:noFill/>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28787140769605"/>
          <c:y val="0.070703933747412"/>
          <c:w val="0.889064783244033"/>
          <c:h val="0.929089026915114"/>
        </c:manualLayout>
      </c:layout>
      <c:barChart>
        <c:barDir val="bar"/>
        <c:grouping val="stacked"/>
        <c:varyColors val="0"/>
        <c:ser>
          <c:idx val="0"/>
          <c:order val="0"/>
          <c:tx>
            <c:strRef>
              <c:f>label 0</c:f>
              <c:strCache>
                <c:ptCount val="1"/>
                <c:pt idx="0">
                  <c:v>Approuve tout à fait</c:v>
                </c:pt>
              </c:strCache>
            </c:strRef>
          </c:tx>
          <c:spPr>
            <a:solidFill>
              <a:srgbClr val="213946"/>
            </a:solidFill>
            <a:ln>
              <a:noFill/>
            </a:ln>
          </c:spPr>
          <c:invertIfNegative val="0"/>
          <c:dLbls>
            <c:dLblPos val="ctr"/>
            <c:showLegendKey val="0"/>
            <c:showVal val="1"/>
            <c:showCatName val="0"/>
            <c:showSerName val="0"/>
            <c:showPercent val="0"/>
            <c:showLeaderLines val="0"/>
          </c:dLbls>
          <c:cat>
            <c:strRef>
              <c:f>categories</c:f>
              <c:strCache>
                <c:ptCount val="6"/>
                <c:pt idx="0">
                  <c:v>La réintroduction des classes bi-langues et sections européennes au collège et   des options latin et grec</c:v>
                </c:pt>
                <c:pt idx="1">
                  <c:v>L’assouplissement des enseignements pratiques interdisciplinaires (EPI) au collège</c:v>
                </c:pt>
                <c:pt idx="2">
                  <c:v>Le dispositif « devoirs faits » pour le collège selon lequel les devoirs seraient désormais faits au sein de l’établissement</c:v>
                </c:pt>
                <c:pt idx="3">
                  <c:v>'La mise en place de Parcours Sup, la nouvelle plate-forme d’admission dans l’enseignement supérieur'</c:v>
                </c:pt>
                <c:pt idx="4">
                  <c:v>La réforme du Baccalauréat</c:v>
                </c:pt>
                <c:pt idx="5">
                  <c:v>'Le lycée modulaire, avec la fin des séries S, ES, L et technologiques et une structuration du cursus autour de majeures (couples de disciplines) et mineures'</c:v>
                </c:pt>
              </c:strCache>
            </c:strRef>
          </c:cat>
          <c:val>
            <c:numRef>
              <c:f>0</c:f>
              <c:numCache>
                <c:formatCode>General</c:formatCode>
                <c:ptCount val="6"/>
                <c:pt idx="0">
                  <c:v>57</c:v>
                </c:pt>
                <c:pt idx="1">
                  <c:v>31</c:v>
                </c:pt>
                <c:pt idx="2">
                  <c:v>19</c:v>
                </c:pt>
                <c:pt idx="3">
                  <c:v>8</c:v>
                </c:pt>
                <c:pt idx="4">
                  <c:v>7</c:v>
                </c:pt>
                <c:pt idx="5">
                  <c:v>7</c:v>
                </c:pt>
              </c:numCache>
            </c:numRef>
          </c:val>
        </c:ser>
        <c:ser>
          <c:idx val="1"/>
          <c:order val="1"/>
          <c:tx>
            <c:strRef>
              <c:f>label 1</c:f>
              <c:strCache>
                <c:ptCount val="1"/>
                <c:pt idx="0">
                  <c:v>Approuve plutôt</c:v>
                </c:pt>
              </c:strCache>
            </c:strRef>
          </c:tx>
          <c:spPr>
            <a:solidFill>
              <a:srgbClr val="41738c"/>
            </a:solidFill>
            <a:ln>
              <a:noFill/>
            </a:ln>
          </c:spPr>
          <c:invertIfNegative val="0"/>
          <c:dLbls>
            <c:dLblPos val="ctr"/>
            <c:showLegendKey val="0"/>
            <c:showVal val="1"/>
            <c:showCatName val="0"/>
            <c:showSerName val="0"/>
            <c:showPercent val="0"/>
            <c:showLeaderLines val="0"/>
          </c:dLbls>
          <c:cat>
            <c:strRef>
              <c:f>categories</c:f>
              <c:strCache>
                <c:ptCount val="6"/>
                <c:pt idx="0">
                  <c:v>La réintroduction des classes bi-langues et sections européennes au collège et   des options latin et grec</c:v>
                </c:pt>
                <c:pt idx="1">
                  <c:v>L’assouplissement des enseignements pratiques interdisciplinaires (EPI) au collège</c:v>
                </c:pt>
                <c:pt idx="2">
                  <c:v>Le dispositif « devoirs faits » pour le collège selon lequel les devoirs seraient désormais faits au sein de l’établissement</c:v>
                </c:pt>
                <c:pt idx="3">
                  <c:v>'La mise en place de Parcours Sup, la nouvelle plate-forme d’admission dans l’enseignement supérieur'</c:v>
                </c:pt>
                <c:pt idx="4">
                  <c:v>La réforme du Baccalauréat</c:v>
                </c:pt>
                <c:pt idx="5">
                  <c:v>'Le lycée modulaire, avec la fin des séries S, ES, L et technologiques et une structuration du cursus autour de majeures (couples de disciplines) et mineures'</c:v>
                </c:pt>
              </c:strCache>
            </c:strRef>
          </c:cat>
          <c:val>
            <c:numRef>
              <c:f>1</c:f>
              <c:numCache>
                <c:formatCode>General</c:formatCode>
                <c:ptCount val="6"/>
                <c:pt idx="0">
                  <c:v>33</c:v>
                </c:pt>
                <c:pt idx="1">
                  <c:v>51</c:v>
                </c:pt>
                <c:pt idx="2">
                  <c:v>54</c:v>
                </c:pt>
                <c:pt idx="3">
                  <c:v>57</c:v>
                </c:pt>
                <c:pt idx="4">
                  <c:v>41</c:v>
                </c:pt>
                <c:pt idx="5">
                  <c:v>36</c:v>
                </c:pt>
              </c:numCache>
            </c:numRef>
          </c:val>
        </c:ser>
        <c:ser>
          <c:idx val="2"/>
          <c:order val="2"/>
          <c:tx>
            <c:strRef>
              <c:f>label 2</c:f>
              <c:strCache>
                <c:ptCount val="1"/>
                <c:pt idx="0">
                  <c:v>Désapprouve plutôt</c:v>
                </c:pt>
              </c:strCache>
            </c:strRef>
          </c:tx>
          <c:spPr>
            <a:solidFill>
              <a:srgbClr val="f07d00"/>
            </a:solidFill>
            <a:ln>
              <a:noFill/>
            </a:ln>
          </c:spPr>
          <c:invertIfNegative val="0"/>
          <c:dLbls>
            <c:dLblPos val="ctr"/>
            <c:showLegendKey val="0"/>
            <c:showVal val="1"/>
            <c:showCatName val="0"/>
            <c:showSerName val="0"/>
            <c:showPercent val="0"/>
            <c:showLeaderLines val="0"/>
          </c:dLbls>
          <c:cat>
            <c:strRef>
              <c:f>categories</c:f>
              <c:strCache>
                <c:ptCount val="6"/>
                <c:pt idx="0">
                  <c:v>La réintroduction des classes bi-langues et sections européennes au collège et   des options latin et grec</c:v>
                </c:pt>
                <c:pt idx="1">
                  <c:v>L’assouplissement des enseignements pratiques interdisciplinaires (EPI) au collège</c:v>
                </c:pt>
                <c:pt idx="2">
                  <c:v>Le dispositif « devoirs faits » pour le collège selon lequel les devoirs seraient désormais faits au sein de l’établissement</c:v>
                </c:pt>
                <c:pt idx="3">
                  <c:v>'La mise en place de Parcours Sup, la nouvelle plate-forme d’admission dans l’enseignement supérieur'</c:v>
                </c:pt>
                <c:pt idx="4">
                  <c:v>La réforme du Baccalauréat</c:v>
                </c:pt>
                <c:pt idx="5">
                  <c:v>'Le lycée modulaire, avec la fin des séries S, ES, L et technologiques et une structuration du cursus autour de majeures (couples de disciplines) et mineures'</c:v>
                </c:pt>
              </c:strCache>
            </c:strRef>
          </c:cat>
          <c:val>
            <c:numRef>
              <c:f>2</c:f>
              <c:numCache>
                <c:formatCode>General</c:formatCode>
                <c:ptCount val="6"/>
                <c:pt idx="0">
                  <c:v>9</c:v>
                </c:pt>
                <c:pt idx="1">
                  <c:v>13</c:v>
                </c:pt>
                <c:pt idx="2">
                  <c:v>20</c:v>
                </c:pt>
                <c:pt idx="3">
                  <c:v>25</c:v>
                </c:pt>
                <c:pt idx="4">
                  <c:v>36</c:v>
                </c:pt>
                <c:pt idx="5">
                  <c:v>38</c:v>
                </c:pt>
              </c:numCache>
            </c:numRef>
          </c:val>
        </c:ser>
        <c:ser>
          <c:idx val="3"/>
          <c:order val="3"/>
          <c:tx>
            <c:strRef>
              <c:f>label 3</c:f>
              <c:strCache>
                <c:ptCount val="1"/>
                <c:pt idx="0">
                  <c:v>Désapprouve tout à fait</c:v>
                </c:pt>
              </c:strCache>
            </c:strRef>
          </c:tx>
          <c:spPr>
            <a:solidFill>
              <a:srgbClr val="c00000"/>
            </a:solidFill>
            <a:ln>
              <a:noFill/>
            </a:ln>
          </c:spPr>
          <c:invertIfNegative val="0"/>
          <c:dLbls>
            <c:dLblPos val="ctr"/>
            <c:showLegendKey val="0"/>
            <c:showVal val="1"/>
            <c:showCatName val="0"/>
            <c:showSerName val="0"/>
            <c:showPercent val="0"/>
            <c:showLeaderLines val="0"/>
          </c:dLbls>
          <c:cat>
            <c:strRef>
              <c:f>categories</c:f>
              <c:strCache>
                <c:ptCount val="6"/>
                <c:pt idx="0">
                  <c:v>La réintroduction des classes bi-langues et sections européennes au collège et   des options latin et grec</c:v>
                </c:pt>
                <c:pt idx="1">
                  <c:v>L’assouplissement des enseignements pratiques interdisciplinaires (EPI) au collège</c:v>
                </c:pt>
                <c:pt idx="2">
                  <c:v>Le dispositif « devoirs faits » pour le collège selon lequel les devoirs seraient désormais faits au sein de l’établissement</c:v>
                </c:pt>
                <c:pt idx="3">
                  <c:v>'La mise en place de Parcours Sup, la nouvelle plate-forme d’admission dans l’enseignement supérieur'</c:v>
                </c:pt>
                <c:pt idx="4">
                  <c:v>La réforme du Baccalauréat</c:v>
                </c:pt>
                <c:pt idx="5">
                  <c:v>'Le lycée modulaire, avec la fin des séries S, ES, L et technologiques et une structuration du cursus autour de majeures (couples de disciplines) et mineures'</c:v>
                </c:pt>
              </c:strCache>
            </c:strRef>
          </c:cat>
          <c:val>
            <c:numRef>
              <c:f>3</c:f>
              <c:numCache>
                <c:formatCode>General</c:formatCode>
                <c:ptCount val="6"/>
                <c:pt idx="0">
                  <c:v>1</c:v>
                </c:pt>
                <c:pt idx="1">
                  <c:v>5</c:v>
                </c:pt>
                <c:pt idx="2">
                  <c:v>7</c:v>
                </c:pt>
                <c:pt idx="3">
                  <c:v>9</c:v>
                </c:pt>
                <c:pt idx="4">
                  <c:v>15</c:v>
                </c:pt>
                <c:pt idx="5">
                  <c:v>19</c:v>
                </c:pt>
              </c:numCache>
            </c:numRef>
          </c:val>
        </c:ser>
        <c:ser>
          <c:idx val="4"/>
          <c:order val="4"/>
          <c:tx>
            <c:strRef>
              <c:f>label 4</c:f>
              <c:strCache>
                <c:ptCount val="1"/>
                <c:pt idx="0">
                  <c:v>Colonne2</c:v>
                </c:pt>
              </c:strCache>
            </c:strRef>
          </c:tx>
          <c:spPr>
            <a:solidFill>
              <a:srgbClr val="a6a6a6"/>
            </a:solidFill>
            <a:ln>
              <a:noFill/>
            </a:ln>
          </c:spPr>
          <c:invertIfNegative val="0"/>
          <c:dLbls>
            <c:dLblPos val="ctr"/>
            <c:showLegendKey val="0"/>
            <c:showVal val="1"/>
            <c:showCatName val="0"/>
            <c:showSerName val="0"/>
            <c:showPercent val="0"/>
            <c:showLeaderLines val="0"/>
          </c:dLbls>
          <c:cat>
            <c:strRef>
              <c:f>categories</c:f>
              <c:strCache>
                <c:ptCount val="6"/>
                <c:pt idx="0">
                  <c:v>La réintroduction des classes bi-langues et sections européennes au collège et   des options latin et grec</c:v>
                </c:pt>
                <c:pt idx="1">
                  <c:v>L’assouplissement des enseignements pratiques interdisciplinaires (EPI) au collège</c:v>
                </c:pt>
                <c:pt idx="2">
                  <c:v>Le dispositif « devoirs faits » pour le collège selon lequel les devoirs seraient désormais faits au sein de l’établissement</c:v>
                </c:pt>
                <c:pt idx="3">
                  <c:v>'La mise en place de Parcours Sup, la nouvelle plate-forme d’admission dans l’enseignement supérieur'</c:v>
                </c:pt>
                <c:pt idx="4">
                  <c:v>La réforme du Baccalauréat</c:v>
                </c:pt>
                <c:pt idx="5">
                  <c:v>'Le lycée modulaire, avec la fin des séries S, ES, L et technologiques et une structuration du cursus autour de majeures (couples de disciplines) et mineures'</c:v>
                </c:pt>
              </c:strCache>
            </c:strRef>
          </c:cat>
          <c:val>
            <c:numRef>
              <c:f>4</c:f>
              <c:numCache>
                <c:formatCode>General</c:formatCode>
                <c:ptCount val="6"/>
                <c:pt idx="0">
                  <c:v/>
                </c:pt>
                <c:pt idx="1">
                  <c:v/>
                </c:pt>
                <c:pt idx="2">
                  <c:v/>
                </c:pt>
                <c:pt idx="3">
                  <c:v>1</c:v>
                </c:pt>
                <c:pt idx="4">
                  <c:v>1</c:v>
                </c:pt>
                <c:pt idx="5">
                  <c:v/>
                </c:pt>
              </c:numCache>
            </c:numRef>
          </c:val>
        </c:ser>
        <c:gapWidth val="120"/>
        <c:overlap val="100"/>
        <c:axId val="16920363"/>
        <c:axId val="85562601"/>
      </c:barChart>
      <c:catAx>
        <c:axId val="16920363"/>
        <c:scaling>
          <c:orientation val="maxMin"/>
        </c:scaling>
        <c:delete val="1"/>
        <c:axPos val="b"/>
        <c:numFmt formatCode="DD/MM/YYYY" sourceLinked="1"/>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85562601"/>
        <c:crosses val="autoZero"/>
        <c:auto val="1"/>
        <c:lblAlgn val="ctr"/>
        <c:lblOffset val="100"/>
      </c:catAx>
      <c:valAx>
        <c:axId val="85562601"/>
        <c:scaling>
          <c:orientation val="minMax"/>
          <c:max val="100"/>
        </c:scaling>
        <c:delete val="1"/>
        <c:axPos val="l"/>
        <c:numFmt formatCode="General" sourceLinked="0"/>
        <c:majorTickMark val="none"/>
        <c:minorTickMark val="none"/>
        <c:tickLblPos val="nextTo"/>
        <c:spPr>
          <a:ln w="9360">
            <a:solidFill>
              <a:srgbClr val="898989"/>
            </a:solidFill>
            <a:round/>
          </a:ln>
        </c:spPr>
        <c:txPr>
          <a:bodyPr/>
          <a:lstStyle/>
          <a:p>
            <a:pPr>
              <a:defRPr b="0" sz="1000" spc="-1" strike="noStrike">
                <a:solidFill>
                  <a:srgbClr val="232323"/>
                </a:solidFill>
                <a:latin typeface="Calibri"/>
                <a:ea typeface="DejaVu Sans"/>
              </a:defRPr>
            </a:pPr>
          </a:p>
        </c:txPr>
        <c:crossAx val="16920363"/>
        <c:crosses val="autoZero"/>
      </c:valAx>
      <c:spPr>
        <a:noFill/>
        <a:ln>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216000" y="812520"/>
            <a:ext cx="7127280" cy="4008960"/>
          </a:xfrm>
          <a:prstGeom prst="rect">
            <a:avLst/>
          </a:prstGeom>
        </p:spPr>
        <p:txBody>
          <a:bodyPr lIns="0" rIns="0" tIns="0" bIns="0" anchor="ctr"/>
          <a:p>
            <a:pPr algn="ctr"/>
            <a:r>
              <a:rPr b="0" lang="fr-FR" sz="4400" spc="-1" strike="noStrike">
                <a:latin typeface="Arial"/>
              </a:rPr>
              <a:t>Cliquez pour déplacer la diapo</a:t>
            </a:r>
            <a:endParaRPr b="0" lang="fr-FR" sz="4400" spc="-1" strike="noStrike">
              <a:latin typeface="Arial"/>
            </a:endParaRPr>
          </a:p>
        </p:txBody>
      </p:sp>
      <p:sp>
        <p:nvSpPr>
          <p:cNvPr id="212" name="PlaceHolder 2"/>
          <p:cNvSpPr>
            <a:spLocks noGrp="1"/>
          </p:cNvSpPr>
          <p:nvPr>
            <p:ph type="body"/>
          </p:nvPr>
        </p:nvSpPr>
        <p:spPr>
          <a:xfrm>
            <a:off x="756000" y="5078520"/>
            <a:ext cx="6047640" cy="4811040"/>
          </a:xfrm>
          <a:prstGeom prst="rect">
            <a:avLst/>
          </a:prstGeom>
        </p:spPr>
        <p:txBody>
          <a:bodyPr lIns="0" rIns="0" tIns="0" bIns="0"/>
          <a:p>
            <a:r>
              <a:rPr b="0" lang="fr-FR" sz="2000" spc="-1" strike="noStrike">
                <a:latin typeface="Arial"/>
              </a:rPr>
              <a:t>Cliquez pour modifier le format des notes</a:t>
            </a:r>
            <a:endParaRPr b="0" lang="fr-FR" sz="2000" spc="-1" strike="noStrike">
              <a:latin typeface="Arial"/>
            </a:endParaRPr>
          </a:p>
        </p:txBody>
      </p:sp>
      <p:sp>
        <p:nvSpPr>
          <p:cNvPr id="213" name="PlaceHolder 3"/>
          <p:cNvSpPr>
            <a:spLocks noGrp="1"/>
          </p:cNvSpPr>
          <p:nvPr>
            <p:ph type="hdr"/>
          </p:nvPr>
        </p:nvSpPr>
        <p:spPr>
          <a:xfrm>
            <a:off x="0" y="0"/>
            <a:ext cx="3280680" cy="534240"/>
          </a:xfrm>
          <a:prstGeom prst="rect">
            <a:avLst/>
          </a:prstGeom>
        </p:spPr>
        <p:txBody>
          <a:bodyPr lIns="0" rIns="0" tIns="0" bIns="0"/>
          <a:p>
            <a:r>
              <a:rPr b="0" lang="fr-FR" sz="1400" spc="-1" strike="noStrike">
                <a:latin typeface="Times New Roman"/>
              </a:rPr>
              <a:t>&lt;en-tête&gt;</a:t>
            </a:r>
            <a:endParaRPr b="0" lang="fr-FR" sz="1400" spc="-1" strike="noStrike">
              <a:latin typeface="Times New Roman"/>
            </a:endParaRPr>
          </a:p>
        </p:txBody>
      </p:sp>
      <p:sp>
        <p:nvSpPr>
          <p:cNvPr id="214" name="PlaceHolder 4"/>
          <p:cNvSpPr>
            <a:spLocks noGrp="1"/>
          </p:cNvSpPr>
          <p:nvPr>
            <p:ph type="dt"/>
          </p:nvPr>
        </p:nvSpPr>
        <p:spPr>
          <a:xfrm>
            <a:off x="4278960" y="0"/>
            <a:ext cx="3280680" cy="534240"/>
          </a:xfrm>
          <a:prstGeom prst="rect">
            <a:avLst/>
          </a:prstGeom>
        </p:spPr>
        <p:txBody>
          <a:bodyPr lIns="0" rIns="0" tIns="0" bIns="0"/>
          <a:p>
            <a:pPr algn="r"/>
            <a:r>
              <a:rPr b="0" lang="fr-FR" sz="1400" spc="-1" strike="noStrike">
                <a:latin typeface="Times New Roman"/>
              </a:rPr>
              <a:t>&lt;date/heure&gt;</a:t>
            </a:r>
            <a:endParaRPr b="0" lang="fr-FR" sz="1400" spc="-1" strike="noStrike">
              <a:latin typeface="Times New Roman"/>
            </a:endParaRPr>
          </a:p>
        </p:txBody>
      </p:sp>
      <p:sp>
        <p:nvSpPr>
          <p:cNvPr id="215" name="PlaceHolder 5"/>
          <p:cNvSpPr>
            <a:spLocks noGrp="1"/>
          </p:cNvSpPr>
          <p:nvPr>
            <p:ph type="ftr"/>
          </p:nvPr>
        </p:nvSpPr>
        <p:spPr>
          <a:xfrm>
            <a:off x="0" y="10157400"/>
            <a:ext cx="3280680" cy="534240"/>
          </a:xfrm>
          <a:prstGeom prst="rect">
            <a:avLst/>
          </a:prstGeom>
        </p:spPr>
        <p:txBody>
          <a:bodyPr lIns="0" rIns="0" tIns="0" bIns="0" anchor="b"/>
          <a:p>
            <a:r>
              <a:rPr b="0" lang="fr-FR" sz="1400" spc="-1" strike="noStrike">
                <a:latin typeface="Times New Roman"/>
              </a:rPr>
              <a:t>&lt;pied de page&gt;</a:t>
            </a:r>
            <a:endParaRPr b="0" lang="fr-FR" sz="1400" spc="-1" strike="noStrike">
              <a:latin typeface="Times New Roman"/>
            </a:endParaRPr>
          </a:p>
        </p:txBody>
      </p:sp>
      <p:sp>
        <p:nvSpPr>
          <p:cNvPr id="216" name="PlaceHolder 6"/>
          <p:cNvSpPr>
            <a:spLocks noGrp="1"/>
          </p:cNvSpPr>
          <p:nvPr>
            <p:ph type="sldNum"/>
          </p:nvPr>
        </p:nvSpPr>
        <p:spPr>
          <a:xfrm>
            <a:off x="4278960" y="10157400"/>
            <a:ext cx="3280680" cy="534240"/>
          </a:xfrm>
          <a:prstGeom prst="rect">
            <a:avLst/>
          </a:prstGeom>
        </p:spPr>
        <p:txBody>
          <a:bodyPr lIns="0" rIns="0" tIns="0" bIns="0" anchor="b"/>
          <a:p>
            <a:pPr algn="r"/>
            <a:fld id="{3B5DAACF-10DA-4B54-81DD-1192360EFB95}"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88920" y="746280"/>
            <a:ext cx="6627240" cy="3728160"/>
          </a:xfrm>
          <a:prstGeom prst="rect">
            <a:avLst/>
          </a:prstGeom>
        </p:spPr>
      </p:sp>
      <p:sp>
        <p:nvSpPr>
          <p:cNvPr id="523" name="PlaceHolder 2"/>
          <p:cNvSpPr>
            <a:spLocks noGrp="1"/>
          </p:cNvSpPr>
          <p:nvPr>
            <p:ph type="body"/>
          </p:nvPr>
        </p:nvSpPr>
        <p:spPr>
          <a:xfrm>
            <a:off x="680400" y="4723560"/>
            <a:ext cx="5443920" cy="4474080"/>
          </a:xfrm>
          <a:prstGeom prst="rect">
            <a:avLst/>
          </a:prstGeom>
        </p:spPr>
        <p:txBody>
          <a:bodyPr lIns="95760" rIns="95760" tIns="47880" bIns="47880"/>
          <a:p>
            <a:endParaRPr b="0" lang="fr-FR" sz="2000" spc="-1" strike="noStrike">
              <a:latin typeface="Arial"/>
            </a:endParaRPr>
          </a:p>
        </p:txBody>
      </p:sp>
      <p:sp>
        <p:nvSpPr>
          <p:cNvPr id="524" name="CustomShape 3"/>
          <p:cNvSpPr/>
          <p:nvPr/>
        </p:nvSpPr>
        <p:spPr>
          <a:xfrm>
            <a:off x="3854880" y="9445320"/>
            <a:ext cx="2948400" cy="496440"/>
          </a:xfrm>
          <a:prstGeom prst="rect">
            <a:avLst/>
          </a:prstGeom>
          <a:noFill/>
          <a:ln>
            <a:noFill/>
          </a:ln>
        </p:spPr>
        <p:style>
          <a:lnRef idx="0"/>
          <a:fillRef idx="0"/>
          <a:effectRef idx="0"/>
          <a:fontRef idx="minor"/>
        </p:style>
        <p:txBody>
          <a:bodyPr lIns="95760" rIns="95760" tIns="47880" bIns="47880" anchor="b"/>
          <a:p>
            <a:pPr algn="r">
              <a:lnSpc>
                <a:spcPct val="100000"/>
              </a:lnSpc>
            </a:pPr>
            <a:fld id="{24F95F5B-7E15-4ACC-AAB1-96DC6BE9C191}" type="slidenum">
              <a:rPr b="0" lang="fr-FR" sz="1300" spc="-1" strike="noStrike">
                <a:solidFill>
                  <a:srgbClr val="000000"/>
                </a:solidFill>
                <a:latin typeface="+mn-lt"/>
                <a:ea typeface="+mn-ea"/>
              </a:rPr>
              <a:t>&lt;numéro&gt;</a:t>
            </a:fld>
            <a:endParaRPr b="0" lang="fr-FR" sz="13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sldImg"/>
          </p:nvPr>
        </p:nvSpPr>
        <p:spPr>
          <a:xfrm>
            <a:off x="88920" y="746280"/>
            <a:ext cx="6627240" cy="3728160"/>
          </a:xfrm>
          <a:prstGeom prst="rect">
            <a:avLst/>
          </a:prstGeom>
        </p:spPr>
      </p:sp>
      <p:sp>
        <p:nvSpPr>
          <p:cNvPr id="532" name="PlaceHolder 2"/>
          <p:cNvSpPr>
            <a:spLocks noGrp="1"/>
          </p:cNvSpPr>
          <p:nvPr>
            <p:ph type="body"/>
          </p:nvPr>
        </p:nvSpPr>
        <p:spPr>
          <a:xfrm>
            <a:off x="680400" y="4723560"/>
            <a:ext cx="5443920" cy="4474080"/>
          </a:xfrm>
          <a:prstGeom prst="rect">
            <a:avLst/>
          </a:prstGeom>
        </p:spPr>
        <p:txBody>
          <a:bodyPr lIns="95760" rIns="95760" tIns="47880" bIns="47880"/>
          <a:p>
            <a:endParaRPr b="0" lang="fr-FR" sz="2000" spc="-1" strike="noStrike">
              <a:latin typeface="Arial"/>
            </a:endParaRPr>
          </a:p>
        </p:txBody>
      </p:sp>
      <p:sp>
        <p:nvSpPr>
          <p:cNvPr id="533" name="CustomShape 3"/>
          <p:cNvSpPr/>
          <p:nvPr/>
        </p:nvSpPr>
        <p:spPr>
          <a:xfrm>
            <a:off x="3854880" y="9445320"/>
            <a:ext cx="2948400" cy="496440"/>
          </a:xfrm>
          <a:prstGeom prst="rect">
            <a:avLst/>
          </a:prstGeom>
          <a:noFill/>
          <a:ln>
            <a:noFill/>
          </a:ln>
        </p:spPr>
        <p:style>
          <a:lnRef idx="0"/>
          <a:fillRef idx="0"/>
          <a:effectRef idx="0"/>
          <a:fontRef idx="minor"/>
        </p:style>
        <p:txBody>
          <a:bodyPr lIns="95760" rIns="95760" tIns="47880" bIns="47880" anchor="b"/>
          <a:p>
            <a:pPr algn="r">
              <a:lnSpc>
                <a:spcPct val="100000"/>
              </a:lnSpc>
            </a:pPr>
            <a:fld id="{CFA7CD9F-28F5-4C7B-88D0-7F01A344B200}" type="slidenum">
              <a:rPr b="0" lang="fr-FR" sz="1300" spc="-1" strike="noStrike">
                <a:solidFill>
                  <a:srgbClr val="000000"/>
                </a:solidFill>
                <a:latin typeface="+mn-lt"/>
                <a:ea typeface="+mn-ea"/>
              </a:rPr>
              <a:t>&lt;numéro&gt;</a:t>
            </a:fld>
            <a:endParaRPr b="0" lang="fr-FR" sz="13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sldImg"/>
          </p:nvPr>
        </p:nvSpPr>
        <p:spPr>
          <a:xfrm>
            <a:off x="88920" y="746280"/>
            <a:ext cx="6627240" cy="3728160"/>
          </a:xfrm>
          <a:prstGeom prst="rect">
            <a:avLst/>
          </a:prstGeom>
        </p:spPr>
      </p:sp>
      <p:sp>
        <p:nvSpPr>
          <p:cNvPr id="535" name="PlaceHolder 2"/>
          <p:cNvSpPr>
            <a:spLocks noGrp="1"/>
          </p:cNvSpPr>
          <p:nvPr>
            <p:ph type="body"/>
          </p:nvPr>
        </p:nvSpPr>
        <p:spPr>
          <a:xfrm>
            <a:off x="680400" y="4723560"/>
            <a:ext cx="5443920" cy="4474080"/>
          </a:xfrm>
          <a:prstGeom prst="rect">
            <a:avLst/>
          </a:prstGeom>
        </p:spPr>
        <p:txBody>
          <a:bodyPr lIns="95760" rIns="95760" tIns="47880" bIns="47880"/>
          <a:p>
            <a:endParaRPr b="0" lang="fr-FR" sz="2000" spc="-1" strike="noStrike">
              <a:latin typeface="Arial"/>
            </a:endParaRPr>
          </a:p>
        </p:txBody>
      </p:sp>
      <p:sp>
        <p:nvSpPr>
          <p:cNvPr id="536" name="CustomShape 3"/>
          <p:cNvSpPr/>
          <p:nvPr/>
        </p:nvSpPr>
        <p:spPr>
          <a:xfrm>
            <a:off x="3854880" y="9445320"/>
            <a:ext cx="2948400" cy="496440"/>
          </a:xfrm>
          <a:prstGeom prst="rect">
            <a:avLst/>
          </a:prstGeom>
          <a:noFill/>
          <a:ln>
            <a:noFill/>
          </a:ln>
        </p:spPr>
        <p:style>
          <a:lnRef idx="0"/>
          <a:fillRef idx="0"/>
          <a:effectRef idx="0"/>
          <a:fontRef idx="minor"/>
        </p:style>
        <p:txBody>
          <a:bodyPr lIns="95760" rIns="95760" tIns="47880" bIns="47880" anchor="b"/>
          <a:p>
            <a:pPr algn="r">
              <a:lnSpc>
                <a:spcPct val="100000"/>
              </a:lnSpc>
            </a:pPr>
            <a:fld id="{87FA1FE3-B993-4EC0-BEA7-17E1D3974F50}" type="slidenum">
              <a:rPr b="0" lang="fr-FR" sz="1300" spc="-1" strike="noStrike">
                <a:solidFill>
                  <a:srgbClr val="000000"/>
                </a:solidFill>
                <a:latin typeface="+mn-lt"/>
                <a:ea typeface="+mn-ea"/>
              </a:rPr>
              <a:t>&lt;numéro&gt;</a:t>
            </a:fld>
            <a:endParaRPr b="0" lang="fr-FR" sz="13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sldImg"/>
          </p:nvPr>
        </p:nvSpPr>
        <p:spPr>
          <a:xfrm>
            <a:off x="88920" y="746280"/>
            <a:ext cx="6627240" cy="3728160"/>
          </a:xfrm>
          <a:prstGeom prst="rect">
            <a:avLst/>
          </a:prstGeom>
        </p:spPr>
      </p:sp>
      <p:sp>
        <p:nvSpPr>
          <p:cNvPr id="538" name="PlaceHolder 2"/>
          <p:cNvSpPr>
            <a:spLocks noGrp="1"/>
          </p:cNvSpPr>
          <p:nvPr>
            <p:ph type="body"/>
          </p:nvPr>
        </p:nvSpPr>
        <p:spPr>
          <a:xfrm>
            <a:off x="680400" y="4723560"/>
            <a:ext cx="5443920" cy="4474080"/>
          </a:xfrm>
          <a:prstGeom prst="rect">
            <a:avLst/>
          </a:prstGeom>
        </p:spPr>
        <p:txBody>
          <a:bodyPr lIns="95760" rIns="95760" tIns="47880" bIns="47880"/>
          <a:p>
            <a:endParaRPr b="0" lang="fr-FR" sz="2000" spc="-1" strike="noStrike">
              <a:latin typeface="Arial"/>
            </a:endParaRPr>
          </a:p>
        </p:txBody>
      </p:sp>
      <p:sp>
        <p:nvSpPr>
          <p:cNvPr id="539" name="CustomShape 3"/>
          <p:cNvSpPr/>
          <p:nvPr/>
        </p:nvSpPr>
        <p:spPr>
          <a:xfrm>
            <a:off x="3854880" y="9445320"/>
            <a:ext cx="2948400" cy="496440"/>
          </a:xfrm>
          <a:prstGeom prst="rect">
            <a:avLst/>
          </a:prstGeom>
          <a:noFill/>
          <a:ln>
            <a:noFill/>
          </a:ln>
        </p:spPr>
        <p:style>
          <a:lnRef idx="0"/>
          <a:fillRef idx="0"/>
          <a:effectRef idx="0"/>
          <a:fontRef idx="minor"/>
        </p:style>
        <p:txBody>
          <a:bodyPr lIns="95760" rIns="95760" tIns="47880" bIns="47880" anchor="b"/>
          <a:p>
            <a:pPr algn="r">
              <a:lnSpc>
                <a:spcPct val="100000"/>
              </a:lnSpc>
            </a:pPr>
            <a:fld id="{B2FCDA62-76CA-4189-BE29-0CFC1E3694E4}" type="slidenum">
              <a:rPr b="0" lang="fr-FR" sz="1300" spc="-1" strike="noStrike">
                <a:solidFill>
                  <a:srgbClr val="000000"/>
                </a:solidFill>
                <a:latin typeface="+mn-lt"/>
                <a:ea typeface="+mn-ea"/>
              </a:rPr>
              <a:t>&lt;numéro&gt;</a:t>
            </a:fld>
            <a:endParaRPr b="0" lang="fr-FR" sz="13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88920" y="746280"/>
            <a:ext cx="6627240" cy="3728160"/>
          </a:xfrm>
          <a:prstGeom prst="rect">
            <a:avLst/>
          </a:prstGeom>
        </p:spPr>
      </p:sp>
      <p:sp>
        <p:nvSpPr>
          <p:cNvPr id="526" name="PlaceHolder 2"/>
          <p:cNvSpPr>
            <a:spLocks noGrp="1"/>
          </p:cNvSpPr>
          <p:nvPr>
            <p:ph type="body"/>
          </p:nvPr>
        </p:nvSpPr>
        <p:spPr>
          <a:xfrm>
            <a:off x="680400" y="4723560"/>
            <a:ext cx="5443920" cy="4474080"/>
          </a:xfrm>
          <a:prstGeom prst="rect">
            <a:avLst/>
          </a:prstGeom>
        </p:spPr>
        <p:txBody>
          <a:bodyPr lIns="95760" rIns="95760" tIns="47880" bIns="47880"/>
          <a:p>
            <a:endParaRPr b="0" lang="fr-FR" sz="2000" spc="-1" strike="noStrike">
              <a:latin typeface="Arial"/>
            </a:endParaRPr>
          </a:p>
        </p:txBody>
      </p:sp>
      <p:sp>
        <p:nvSpPr>
          <p:cNvPr id="527" name="CustomShape 3"/>
          <p:cNvSpPr/>
          <p:nvPr/>
        </p:nvSpPr>
        <p:spPr>
          <a:xfrm>
            <a:off x="3854880" y="9445320"/>
            <a:ext cx="2948400" cy="496440"/>
          </a:xfrm>
          <a:prstGeom prst="rect">
            <a:avLst/>
          </a:prstGeom>
          <a:noFill/>
          <a:ln>
            <a:noFill/>
          </a:ln>
        </p:spPr>
        <p:style>
          <a:lnRef idx="0"/>
          <a:fillRef idx="0"/>
          <a:effectRef idx="0"/>
          <a:fontRef idx="minor"/>
        </p:style>
        <p:txBody>
          <a:bodyPr lIns="95760" rIns="95760" tIns="47880" bIns="47880" anchor="b"/>
          <a:p>
            <a:pPr algn="r">
              <a:lnSpc>
                <a:spcPct val="100000"/>
              </a:lnSpc>
            </a:pPr>
            <a:fld id="{D05CBC37-14DC-4670-ACFF-A774FC989382}" type="slidenum">
              <a:rPr b="0" lang="fr-FR" sz="1300" spc="-1" strike="noStrike">
                <a:solidFill>
                  <a:srgbClr val="000000"/>
                </a:solidFill>
                <a:latin typeface="+mn-lt"/>
                <a:ea typeface="+mn-ea"/>
              </a:rPr>
              <a:t>&lt;numéro&gt;</a:t>
            </a:fld>
            <a:endParaRPr b="0" lang="fr-FR" sz="13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88920" y="746280"/>
            <a:ext cx="6627240" cy="3728160"/>
          </a:xfrm>
          <a:prstGeom prst="rect">
            <a:avLst/>
          </a:prstGeom>
        </p:spPr>
      </p:sp>
      <p:sp>
        <p:nvSpPr>
          <p:cNvPr id="529" name="PlaceHolder 2"/>
          <p:cNvSpPr>
            <a:spLocks noGrp="1"/>
          </p:cNvSpPr>
          <p:nvPr>
            <p:ph type="body"/>
          </p:nvPr>
        </p:nvSpPr>
        <p:spPr>
          <a:xfrm>
            <a:off x="680400" y="4723560"/>
            <a:ext cx="5443920" cy="4474080"/>
          </a:xfrm>
          <a:prstGeom prst="rect">
            <a:avLst/>
          </a:prstGeom>
        </p:spPr>
        <p:txBody>
          <a:bodyPr lIns="95760" rIns="95760" tIns="47880" bIns="47880"/>
          <a:p>
            <a:endParaRPr b="0" lang="fr-FR" sz="2000" spc="-1" strike="noStrike">
              <a:latin typeface="Arial"/>
            </a:endParaRPr>
          </a:p>
        </p:txBody>
      </p:sp>
      <p:sp>
        <p:nvSpPr>
          <p:cNvPr id="530" name="CustomShape 3"/>
          <p:cNvSpPr/>
          <p:nvPr/>
        </p:nvSpPr>
        <p:spPr>
          <a:xfrm>
            <a:off x="3854880" y="9445320"/>
            <a:ext cx="2948400" cy="496440"/>
          </a:xfrm>
          <a:prstGeom prst="rect">
            <a:avLst/>
          </a:prstGeom>
          <a:noFill/>
          <a:ln>
            <a:noFill/>
          </a:ln>
        </p:spPr>
        <p:style>
          <a:lnRef idx="0"/>
          <a:fillRef idx="0"/>
          <a:effectRef idx="0"/>
          <a:fontRef idx="minor"/>
        </p:style>
        <p:txBody>
          <a:bodyPr lIns="95760" rIns="95760" tIns="47880" bIns="47880" anchor="b"/>
          <a:p>
            <a:pPr algn="r">
              <a:lnSpc>
                <a:spcPct val="100000"/>
              </a:lnSpc>
            </a:pPr>
            <a:fld id="{576CBC57-16B2-4307-83D5-A93F934BF260}" type="slidenum">
              <a:rPr b="0" lang="fr-FR" sz="1300" spc="-1" strike="noStrike">
                <a:solidFill>
                  <a:srgbClr val="000000"/>
                </a:solidFill>
                <a:latin typeface="+mn-lt"/>
                <a:ea typeface="+mn-ea"/>
              </a:rPr>
              <a:t>&lt;numéro&gt;</a:t>
            </a:fld>
            <a:endParaRPr b="0" lang="fr-FR" sz="13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29"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30"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32"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37"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38"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39"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40"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41"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42"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50"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52"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55"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59"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60"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61"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8"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63"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64"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65"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69"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71"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72"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74"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75"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76"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77"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79"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80"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81"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82"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83"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84"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9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94"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97"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01"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02"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03"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05"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06"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07"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09"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10"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11"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13"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114"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16"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17"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18"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119"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21"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122"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123"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124"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125"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126"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34"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36"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2"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38"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39"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43"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44"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45"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47"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49"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51"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52"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53"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55"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156"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58"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59"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60"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161"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63"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164"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165"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166"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167"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168"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76"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78"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80"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81"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85"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86"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87"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89"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90"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91"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93"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94"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95"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97"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198"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200"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201"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202"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203"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205"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206"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207"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208"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209"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210"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17"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8"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9"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21"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23"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p>
            <a:pPr algn="ctr"/>
            <a:endParaRPr b="0" lang="fr-FR" sz="4400" spc="-1" strike="noStrike">
              <a:latin typeface="Arial"/>
            </a:endParaRPr>
          </a:p>
        </p:txBody>
      </p:sp>
      <p:sp>
        <p:nvSpPr>
          <p:cNvPr id="25"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27"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6965640" y="4594680"/>
            <a:ext cx="1932840" cy="355320"/>
            <a:chOff x="6965640" y="4594680"/>
            <a:chExt cx="1932840" cy="355320"/>
          </a:xfrm>
        </p:grpSpPr>
        <p:pic>
          <p:nvPicPr>
            <p:cNvPr id="1" name="Picture 10" descr=""/>
            <p:cNvPicPr/>
            <p:nvPr/>
          </p:nvPicPr>
          <p:blipFill>
            <a:blip r:embed="rId2"/>
            <a:srcRect l="78910" t="-9674" r="0" b="0"/>
            <a:stretch/>
          </p:blipFill>
          <p:spPr>
            <a:xfrm>
              <a:off x="8521920" y="4594680"/>
              <a:ext cx="376560" cy="355320"/>
            </a:xfrm>
            <a:prstGeom prst="rect">
              <a:avLst/>
            </a:prstGeom>
            <a:ln>
              <a:noFill/>
            </a:ln>
          </p:spPr>
        </p:pic>
        <p:pic>
          <p:nvPicPr>
            <p:cNvPr id="2" name="Picture 11" descr=""/>
            <p:cNvPicPr/>
            <p:nvPr/>
          </p:nvPicPr>
          <p:blipFill>
            <a:blip r:embed="rId3"/>
            <a:srcRect l="0" t="14598" r="22778" b="0"/>
            <a:stretch/>
          </p:blipFill>
          <p:spPr>
            <a:xfrm>
              <a:off x="6965640" y="4673520"/>
              <a:ext cx="1379520" cy="276480"/>
            </a:xfrm>
            <a:prstGeom prst="rect">
              <a:avLst/>
            </a:prstGeom>
            <a:ln>
              <a:noFill/>
            </a:ln>
          </p:spPr>
        </p:pic>
      </p:grpSp>
      <p:sp>
        <p:nvSpPr>
          <p:cNvPr id="3" name="CustomShape 2"/>
          <p:cNvSpPr/>
          <p:nvPr/>
        </p:nvSpPr>
        <p:spPr>
          <a:xfrm>
            <a:off x="239760" y="4686840"/>
            <a:ext cx="306360" cy="237240"/>
          </a:xfrm>
          <a:prstGeom prst="rect">
            <a:avLst/>
          </a:prstGeom>
          <a:noFill/>
          <a:ln>
            <a:noFill/>
          </a:ln>
        </p:spPr>
        <p:style>
          <a:lnRef idx="0"/>
          <a:fillRef idx="0"/>
          <a:effectRef idx="0"/>
          <a:fontRef idx="minor"/>
        </p:style>
        <p:txBody>
          <a:bodyPr wrap="none" lIns="0" rIns="0" tIns="0" bIns="0" anchor="b">
            <a:normAutofit/>
          </a:bodyPr>
          <a:p>
            <a:pPr>
              <a:lnSpc>
                <a:spcPct val="85000"/>
              </a:lnSpc>
              <a:spcBef>
                <a:spcPts val="204"/>
              </a:spcBef>
            </a:pPr>
            <a:fld id="{0F1DD4B4-23F3-484D-8D44-85561E4E599F}" type="slidenum">
              <a:rPr b="0" lang="fr-FR" sz="800" spc="-1" strike="noStrike">
                <a:solidFill>
                  <a:srgbClr val="888b8d"/>
                </a:solidFill>
                <a:latin typeface="Calibri"/>
                <a:ea typeface="DejaVu Sans"/>
              </a:rPr>
              <a:t>&lt;numéro&gt;</a:t>
            </a:fld>
            <a:endParaRPr b="0" lang="fr-FR" sz="800" spc="-1" strike="noStrike">
              <a:latin typeface="Arial"/>
            </a:endParaRPr>
          </a:p>
        </p:txBody>
      </p:sp>
      <p:sp>
        <p:nvSpPr>
          <p:cNvPr id="4" name="CustomShape 3"/>
          <p:cNvSpPr/>
          <p:nvPr/>
        </p:nvSpPr>
        <p:spPr>
          <a:xfrm>
            <a:off x="239760" y="4686840"/>
            <a:ext cx="306360" cy="237240"/>
          </a:xfrm>
          <a:prstGeom prst="rect">
            <a:avLst/>
          </a:prstGeom>
          <a:noFill/>
          <a:ln>
            <a:noFill/>
          </a:ln>
        </p:spPr>
        <p:style>
          <a:lnRef idx="0"/>
          <a:fillRef idx="0"/>
          <a:effectRef idx="0"/>
          <a:fontRef idx="minor"/>
        </p:style>
        <p:txBody>
          <a:bodyPr wrap="none" lIns="0" rIns="0" tIns="0" bIns="0" anchor="b">
            <a:normAutofit/>
          </a:bodyPr>
          <a:p>
            <a:pPr>
              <a:lnSpc>
                <a:spcPct val="85000"/>
              </a:lnSpc>
              <a:spcBef>
                <a:spcPts val="204"/>
              </a:spcBef>
            </a:pPr>
            <a:fld id="{4AB1D55C-8CBD-4B78-92C3-479DD228F021}" type="slidenum">
              <a:rPr b="0" lang="fr-FR" sz="1000" spc="-1" strike="noStrike">
                <a:solidFill>
                  <a:srgbClr val="ffffff"/>
                </a:solidFill>
                <a:latin typeface="Calibri"/>
                <a:ea typeface="DejaVu Sans"/>
              </a:rPr>
              <a:t>&lt;numéro&gt;</a:t>
            </a:fld>
            <a:endParaRPr b="0" lang="fr-FR" sz="1000" spc="-1" strike="noStrike">
              <a:latin typeface="Arial"/>
            </a:endParaRPr>
          </a:p>
        </p:txBody>
      </p:sp>
      <p:sp>
        <p:nvSpPr>
          <p:cNvPr id="5" name="PlaceHolder 4"/>
          <p:cNvSpPr>
            <a:spLocks noGrp="1"/>
          </p:cNvSpPr>
          <p:nvPr>
            <p:ph type="title"/>
          </p:nvPr>
        </p:nvSpPr>
        <p:spPr>
          <a:xfrm>
            <a:off x="457200" y="205200"/>
            <a:ext cx="8229240" cy="858600"/>
          </a:xfrm>
          <a:prstGeom prst="rect">
            <a:avLst/>
          </a:prstGeom>
        </p:spPr>
        <p:txBody>
          <a:bodyPr lIns="0" rIns="0" tIns="0" bIns="0" anchor="ctr"/>
          <a:p>
            <a:pPr algn="ctr"/>
            <a:r>
              <a:rPr b="0" lang="fr-FR" sz="4400" spc="-1" strike="noStrike">
                <a:latin typeface="Arial"/>
              </a:rPr>
              <a:t>Cliquez pour éditer le format du texte-titre</a:t>
            </a:r>
            <a:endParaRPr b="0" lang="fr-FR" sz="4400" spc="-1" strike="noStrike">
              <a:latin typeface="Arial"/>
            </a:endParaRPr>
          </a:p>
        </p:txBody>
      </p:sp>
      <p:sp>
        <p:nvSpPr>
          <p:cNvPr id="6"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3" name="Group 1"/>
          <p:cNvGrpSpPr/>
          <p:nvPr/>
        </p:nvGrpSpPr>
        <p:grpSpPr>
          <a:xfrm>
            <a:off x="6965640" y="4594680"/>
            <a:ext cx="1932840" cy="355320"/>
            <a:chOff x="6965640" y="4594680"/>
            <a:chExt cx="1932840" cy="355320"/>
          </a:xfrm>
        </p:grpSpPr>
        <p:pic>
          <p:nvPicPr>
            <p:cNvPr id="44" name="Picture 10" descr=""/>
            <p:cNvPicPr/>
            <p:nvPr/>
          </p:nvPicPr>
          <p:blipFill>
            <a:blip r:embed="rId2"/>
            <a:srcRect l="78910" t="-9674" r="0" b="0"/>
            <a:stretch/>
          </p:blipFill>
          <p:spPr>
            <a:xfrm>
              <a:off x="8521920" y="4594680"/>
              <a:ext cx="376560" cy="355320"/>
            </a:xfrm>
            <a:prstGeom prst="rect">
              <a:avLst/>
            </a:prstGeom>
            <a:ln>
              <a:noFill/>
            </a:ln>
          </p:spPr>
        </p:pic>
        <p:pic>
          <p:nvPicPr>
            <p:cNvPr id="45" name="Picture 11" descr=""/>
            <p:cNvPicPr/>
            <p:nvPr/>
          </p:nvPicPr>
          <p:blipFill>
            <a:blip r:embed="rId3"/>
            <a:srcRect l="0" t="14598" r="22778" b="0"/>
            <a:stretch/>
          </p:blipFill>
          <p:spPr>
            <a:xfrm>
              <a:off x="6965640" y="4673520"/>
              <a:ext cx="1379520" cy="276480"/>
            </a:xfrm>
            <a:prstGeom prst="rect">
              <a:avLst/>
            </a:prstGeom>
            <a:ln>
              <a:noFill/>
            </a:ln>
          </p:spPr>
        </p:pic>
      </p:grpSp>
      <p:sp>
        <p:nvSpPr>
          <p:cNvPr id="46" name="CustomShape 2"/>
          <p:cNvSpPr/>
          <p:nvPr/>
        </p:nvSpPr>
        <p:spPr>
          <a:xfrm>
            <a:off x="239760" y="4686840"/>
            <a:ext cx="306360" cy="237240"/>
          </a:xfrm>
          <a:prstGeom prst="rect">
            <a:avLst/>
          </a:prstGeom>
          <a:noFill/>
          <a:ln>
            <a:noFill/>
          </a:ln>
        </p:spPr>
        <p:style>
          <a:lnRef idx="0"/>
          <a:fillRef idx="0"/>
          <a:effectRef idx="0"/>
          <a:fontRef idx="minor"/>
        </p:style>
        <p:txBody>
          <a:bodyPr wrap="none" lIns="0" rIns="0" tIns="0" bIns="0" anchor="b">
            <a:normAutofit/>
          </a:bodyPr>
          <a:p>
            <a:pPr>
              <a:lnSpc>
                <a:spcPct val="85000"/>
              </a:lnSpc>
              <a:spcBef>
                <a:spcPts val="204"/>
              </a:spcBef>
            </a:pPr>
            <a:fld id="{BC9731E5-E6B5-4942-A864-4385C09061F9}" type="slidenum">
              <a:rPr b="0" lang="fr-FR" sz="800" spc="-1" strike="noStrike">
                <a:solidFill>
                  <a:srgbClr val="888b8d"/>
                </a:solidFill>
                <a:latin typeface="Calibri"/>
                <a:ea typeface="DejaVu Sans"/>
              </a:rPr>
              <a:t>&lt;numéro&gt;</a:t>
            </a:fld>
            <a:endParaRPr b="0" lang="fr-FR" sz="800" spc="-1" strike="noStrike">
              <a:latin typeface="Arial"/>
            </a:endParaRPr>
          </a:p>
        </p:txBody>
      </p:sp>
      <p:sp>
        <p:nvSpPr>
          <p:cNvPr id="47" name="PlaceHolder 3"/>
          <p:cNvSpPr>
            <a:spLocks noGrp="1"/>
          </p:cNvSpPr>
          <p:nvPr>
            <p:ph type="title"/>
          </p:nvPr>
        </p:nvSpPr>
        <p:spPr>
          <a:xfrm>
            <a:off x="457200" y="205200"/>
            <a:ext cx="8229240" cy="858600"/>
          </a:xfrm>
          <a:prstGeom prst="rect">
            <a:avLst/>
          </a:prstGeom>
        </p:spPr>
        <p:txBody>
          <a:bodyPr lIns="0" rIns="0" tIns="0" bIns="0" anchor="ctr"/>
          <a:p>
            <a:pPr algn="ctr"/>
            <a:r>
              <a:rPr b="0" lang="fr-FR" sz="4400" spc="-1" strike="noStrike">
                <a:latin typeface="Arial"/>
              </a:rPr>
              <a:t>Cliquez pour éditer le format du texte-titre</a:t>
            </a:r>
            <a:endParaRPr b="0" lang="fr-FR" sz="4400" spc="-1" strike="noStrike">
              <a:latin typeface="Arial"/>
            </a:endParaRPr>
          </a:p>
        </p:txBody>
      </p:sp>
      <p:sp>
        <p:nvSpPr>
          <p:cNvPr id="4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85" name="Group 1"/>
          <p:cNvGrpSpPr/>
          <p:nvPr/>
        </p:nvGrpSpPr>
        <p:grpSpPr>
          <a:xfrm>
            <a:off x="6965640" y="4594680"/>
            <a:ext cx="1932840" cy="355320"/>
            <a:chOff x="6965640" y="4594680"/>
            <a:chExt cx="1932840" cy="355320"/>
          </a:xfrm>
        </p:grpSpPr>
        <p:pic>
          <p:nvPicPr>
            <p:cNvPr id="86" name="Picture 10" descr=""/>
            <p:cNvPicPr/>
            <p:nvPr/>
          </p:nvPicPr>
          <p:blipFill>
            <a:blip r:embed="rId2"/>
            <a:srcRect l="78910" t="-9674" r="0" b="0"/>
            <a:stretch/>
          </p:blipFill>
          <p:spPr>
            <a:xfrm>
              <a:off x="8521920" y="4594680"/>
              <a:ext cx="376560" cy="355320"/>
            </a:xfrm>
            <a:prstGeom prst="rect">
              <a:avLst/>
            </a:prstGeom>
            <a:ln>
              <a:noFill/>
            </a:ln>
          </p:spPr>
        </p:pic>
        <p:pic>
          <p:nvPicPr>
            <p:cNvPr id="87" name="Picture 11" descr=""/>
            <p:cNvPicPr/>
            <p:nvPr/>
          </p:nvPicPr>
          <p:blipFill>
            <a:blip r:embed="rId3"/>
            <a:srcRect l="0" t="14598" r="22778" b="0"/>
            <a:stretch/>
          </p:blipFill>
          <p:spPr>
            <a:xfrm>
              <a:off x="6965640" y="4673520"/>
              <a:ext cx="1379520" cy="276480"/>
            </a:xfrm>
            <a:prstGeom prst="rect">
              <a:avLst/>
            </a:prstGeom>
            <a:ln>
              <a:noFill/>
            </a:ln>
          </p:spPr>
        </p:pic>
      </p:grpSp>
      <p:sp>
        <p:nvSpPr>
          <p:cNvPr id="88" name="CustomShape 2"/>
          <p:cNvSpPr/>
          <p:nvPr/>
        </p:nvSpPr>
        <p:spPr>
          <a:xfrm>
            <a:off x="239760" y="4686840"/>
            <a:ext cx="306360" cy="237240"/>
          </a:xfrm>
          <a:prstGeom prst="rect">
            <a:avLst/>
          </a:prstGeom>
          <a:noFill/>
          <a:ln>
            <a:noFill/>
          </a:ln>
        </p:spPr>
        <p:style>
          <a:lnRef idx="0"/>
          <a:fillRef idx="0"/>
          <a:effectRef idx="0"/>
          <a:fontRef idx="minor"/>
        </p:style>
        <p:txBody>
          <a:bodyPr wrap="none" lIns="0" rIns="0" tIns="0" bIns="0" anchor="b">
            <a:normAutofit/>
          </a:bodyPr>
          <a:p>
            <a:pPr>
              <a:lnSpc>
                <a:spcPct val="85000"/>
              </a:lnSpc>
              <a:spcBef>
                <a:spcPts val="204"/>
              </a:spcBef>
            </a:pPr>
            <a:fld id="{29ED0F3E-9605-45E2-A08A-7D183D65F106}" type="slidenum">
              <a:rPr b="0" lang="fr-FR" sz="800" spc="-1" strike="noStrike">
                <a:solidFill>
                  <a:srgbClr val="888b8d"/>
                </a:solidFill>
                <a:latin typeface="Calibri"/>
                <a:ea typeface="DejaVu Sans"/>
              </a:rPr>
              <a:t>&lt;numéro&gt;</a:t>
            </a:fld>
            <a:endParaRPr b="0" lang="fr-FR" sz="800" spc="-1" strike="noStrike">
              <a:latin typeface="Arial"/>
            </a:endParaRPr>
          </a:p>
        </p:txBody>
      </p:sp>
      <p:sp>
        <p:nvSpPr>
          <p:cNvPr id="89" name="PlaceHolder 3"/>
          <p:cNvSpPr>
            <a:spLocks noGrp="1"/>
          </p:cNvSpPr>
          <p:nvPr>
            <p:ph type="title"/>
          </p:nvPr>
        </p:nvSpPr>
        <p:spPr>
          <a:xfrm>
            <a:off x="457200" y="205200"/>
            <a:ext cx="8229240" cy="858600"/>
          </a:xfrm>
          <a:prstGeom prst="rect">
            <a:avLst/>
          </a:prstGeom>
        </p:spPr>
        <p:txBody>
          <a:bodyPr lIns="0" rIns="0" tIns="0" bIns="0" anchor="ctr"/>
          <a:p>
            <a:pPr algn="ctr"/>
            <a:r>
              <a:rPr b="0" lang="fr-FR" sz="4400" spc="-1" strike="noStrike">
                <a:latin typeface="Arial"/>
              </a:rPr>
              <a:t>Cliquez pour éditer le format du texte-titre</a:t>
            </a:r>
            <a:endParaRPr b="0" lang="fr-FR" sz="4400" spc="-1" strike="noStrike">
              <a:latin typeface="Arial"/>
            </a:endParaRPr>
          </a:p>
        </p:txBody>
      </p:sp>
      <p:sp>
        <p:nvSpPr>
          <p:cNvPr id="9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27" name="Group 1"/>
          <p:cNvGrpSpPr/>
          <p:nvPr/>
        </p:nvGrpSpPr>
        <p:grpSpPr>
          <a:xfrm>
            <a:off x="6965640" y="4594680"/>
            <a:ext cx="1932840" cy="355320"/>
            <a:chOff x="6965640" y="4594680"/>
            <a:chExt cx="1932840" cy="355320"/>
          </a:xfrm>
        </p:grpSpPr>
        <p:pic>
          <p:nvPicPr>
            <p:cNvPr id="128" name="Picture 10" descr=""/>
            <p:cNvPicPr/>
            <p:nvPr/>
          </p:nvPicPr>
          <p:blipFill>
            <a:blip r:embed="rId2"/>
            <a:srcRect l="78910" t="-9674" r="0" b="0"/>
            <a:stretch/>
          </p:blipFill>
          <p:spPr>
            <a:xfrm>
              <a:off x="8521920" y="4594680"/>
              <a:ext cx="376560" cy="355320"/>
            </a:xfrm>
            <a:prstGeom prst="rect">
              <a:avLst/>
            </a:prstGeom>
            <a:ln>
              <a:noFill/>
            </a:ln>
          </p:spPr>
        </p:pic>
        <p:pic>
          <p:nvPicPr>
            <p:cNvPr id="129" name="Picture 11" descr=""/>
            <p:cNvPicPr/>
            <p:nvPr/>
          </p:nvPicPr>
          <p:blipFill>
            <a:blip r:embed="rId3"/>
            <a:srcRect l="0" t="14598" r="22778" b="0"/>
            <a:stretch/>
          </p:blipFill>
          <p:spPr>
            <a:xfrm>
              <a:off x="6965640" y="4673520"/>
              <a:ext cx="1379520" cy="276480"/>
            </a:xfrm>
            <a:prstGeom prst="rect">
              <a:avLst/>
            </a:prstGeom>
            <a:ln>
              <a:noFill/>
            </a:ln>
          </p:spPr>
        </p:pic>
      </p:grpSp>
      <p:sp>
        <p:nvSpPr>
          <p:cNvPr id="130" name="CustomShape 2"/>
          <p:cNvSpPr/>
          <p:nvPr/>
        </p:nvSpPr>
        <p:spPr>
          <a:xfrm>
            <a:off x="239760" y="4686840"/>
            <a:ext cx="306360" cy="237240"/>
          </a:xfrm>
          <a:prstGeom prst="rect">
            <a:avLst/>
          </a:prstGeom>
          <a:noFill/>
          <a:ln>
            <a:noFill/>
          </a:ln>
        </p:spPr>
        <p:style>
          <a:lnRef idx="0"/>
          <a:fillRef idx="0"/>
          <a:effectRef idx="0"/>
          <a:fontRef idx="minor"/>
        </p:style>
        <p:txBody>
          <a:bodyPr wrap="none" lIns="0" rIns="0" tIns="0" bIns="0" anchor="b">
            <a:normAutofit/>
          </a:bodyPr>
          <a:p>
            <a:pPr>
              <a:lnSpc>
                <a:spcPct val="85000"/>
              </a:lnSpc>
              <a:spcBef>
                <a:spcPts val="204"/>
              </a:spcBef>
            </a:pPr>
            <a:fld id="{52B2F5B0-1991-4954-A2CA-18898A73F9E8}" type="slidenum">
              <a:rPr b="0" lang="fr-FR" sz="800" spc="-1" strike="noStrike">
                <a:solidFill>
                  <a:srgbClr val="888b8d"/>
                </a:solidFill>
                <a:latin typeface="Calibri"/>
                <a:ea typeface="DejaVu Sans"/>
              </a:rPr>
              <a:t>&lt;numéro&gt;</a:t>
            </a:fld>
            <a:endParaRPr b="0" lang="fr-FR" sz="800" spc="-1" strike="noStrike">
              <a:latin typeface="Arial"/>
            </a:endParaRPr>
          </a:p>
        </p:txBody>
      </p:sp>
      <p:sp>
        <p:nvSpPr>
          <p:cNvPr id="131" name="PlaceHolder 3"/>
          <p:cNvSpPr>
            <a:spLocks noGrp="1"/>
          </p:cNvSpPr>
          <p:nvPr>
            <p:ph type="title"/>
          </p:nvPr>
        </p:nvSpPr>
        <p:spPr>
          <a:xfrm>
            <a:off x="457200" y="205200"/>
            <a:ext cx="8229240" cy="858600"/>
          </a:xfrm>
          <a:prstGeom prst="rect">
            <a:avLst/>
          </a:prstGeom>
        </p:spPr>
        <p:txBody>
          <a:bodyPr lIns="0" rIns="0" tIns="0" bIns="0" anchor="ctr"/>
          <a:p>
            <a:pPr algn="ctr"/>
            <a:r>
              <a:rPr b="0" lang="fr-FR" sz="4400" spc="-1" strike="noStrike">
                <a:latin typeface="Arial"/>
              </a:rPr>
              <a:t>Cliquez pour éditer le format du texte-titre</a:t>
            </a:r>
            <a:endParaRPr b="0" lang="fr-FR" sz="4400" spc="-1" strike="noStrike">
              <a:latin typeface="Arial"/>
            </a:endParaRPr>
          </a:p>
        </p:txBody>
      </p:sp>
      <p:sp>
        <p:nvSpPr>
          <p:cNvPr id="13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69" name="Group 1"/>
          <p:cNvGrpSpPr/>
          <p:nvPr/>
        </p:nvGrpSpPr>
        <p:grpSpPr>
          <a:xfrm>
            <a:off x="6965640" y="4594680"/>
            <a:ext cx="1932840" cy="355320"/>
            <a:chOff x="6965640" y="4594680"/>
            <a:chExt cx="1932840" cy="355320"/>
          </a:xfrm>
        </p:grpSpPr>
        <p:pic>
          <p:nvPicPr>
            <p:cNvPr id="170" name="Picture 10" descr=""/>
            <p:cNvPicPr/>
            <p:nvPr/>
          </p:nvPicPr>
          <p:blipFill>
            <a:blip r:embed="rId2"/>
            <a:srcRect l="78910" t="-9674" r="0" b="0"/>
            <a:stretch/>
          </p:blipFill>
          <p:spPr>
            <a:xfrm>
              <a:off x="8521920" y="4594680"/>
              <a:ext cx="376560" cy="355320"/>
            </a:xfrm>
            <a:prstGeom prst="rect">
              <a:avLst/>
            </a:prstGeom>
            <a:ln>
              <a:noFill/>
            </a:ln>
          </p:spPr>
        </p:pic>
        <p:pic>
          <p:nvPicPr>
            <p:cNvPr id="171" name="Picture 11" descr=""/>
            <p:cNvPicPr/>
            <p:nvPr/>
          </p:nvPicPr>
          <p:blipFill>
            <a:blip r:embed="rId3"/>
            <a:srcRect l="0" t="14598" r="22778" b="0"/>
            <a:stretch/>
          </p:blipFill>
          <p:spPr>
            <a:xfrm>
              <a:off x="6965640" y="4673520"/>
              <a:ext cx="1379520" cy="276480"/>
            </a:xfrm>
            <a:prstGeom prst="rect">
              <a:avLst/>
            </a:prstGeom>
            <a:ln>
              <a:noFill/>
            </a:ln>
          </p:spPr>
        </p:pic>
      </p:grpSp>
      <p:sp>
        <p:nvSpPr>
          <p:cNvPr id="172" name="CustomShape 2"/>
          <p:cNvSpPr/>
          <p:nvPr/>
        </p:nvSpPr>
        <p:spPr>
          <a:xfrm>
            <a:off x="239760" y="4686840"/>
            <a:ext cx="306360" cy="237240"/>
          </a:xfrm>
          <a:prstGeom prst="rect">
            <a:avLst/>
          </a:prstGeom>
          <a:noFill/>
          <a:ln>
            <a:noFill/>
          </a:ln>
        </p:spPr>
        <p:style>
          <a:lnRef idx="0"/>
          <a:fillRef idx="0"/>
          <a:effectRef idx="0"/>
          <a:fontRef idx="minor"/>
        </p:style>
        <p:txBody>
          <a:bodyPr wrap="none" lIns="0" rIns="0" tIns="0" bIns="0" anchor="b">
            <a:normAutofit/>
          </a:bodyPr>
          <a:p>
            <a:pPr>
              <a:lnSpc>
                <a:spcPct val="85000"/>
              </a:lnSpc>
              <a:spcBef>
                <a:spcPts val="204"/>
              </a:spcBef>
            </a:pPr>
            <a:fld id="{4189F706-F556-4C4B-85FD-9246D64FA5AB}" type="slidenum">
              <a:rPr b="0" lang="fr-FR" sz="800" spc="-1" strike="noStrike">
                <a:solidFill>
                  <a:srgbClr val="8c2350"/>
                </a:solidFill>
                <a:latin typeface="Calibri"/>
                <a:ea typeface="DejaVu Sans"/>
              </a:rPr>
              <a:t>&lt;numéro&gt;</a:t>
            </a:fld>
            <a:endParaRPr b="0" lang="fr-FR" sz="800" spc="-1" strike="noStrike">
              <a:latin typeface="Arial"/>
            </a:endParaRPr>
          </a:p>
        </p:txBody>
      </p:sp>
      <p:sp>
        <p:nvSpPr>
          <p:cNvPr id="173" name="PlaceHolder 3"/>
          <p:cNvSpPr>
            <a:spLocks noGrp="1"/>
          </p:cNvSpPr>
          <p:nvPr>
            <p:ph type="title"/>
          </p:nvPr>
        </p:nvSpPr>
        <p:spPr>
          <a:xfrm>
            <a:off x="457200" y="205200"/>
            <a:ext cx="8229240" cy="858600"/>
          </a:xfrm>
          <a:prstGeom prst="rect">
            <a:avLst/>
          </a:prstGeom>
        </p:spPr>
        <p:txBody>
          <a:bodyPr lIns="0" rIns="0" tIns="0" bIns="0" anchor="ctr"/>
          <a:p>
            <a:pPr algn="ctr"/>
            <a:r>
              <a:rPr b="0" lang="fr-FR" sz="4400" spc="-1" strike="noStrike">
                <a:latin typeface="Arial"/>
              </a:rPr>
              <a:t>Cliquez pour éditer le format du texte-titre</a:t>
            </a:r>
            <a:endParaRPr b="0" lang="fr-FR" sz="4400" spc="-1" strike="noStrike">
              <a:latin typeface="Arial"/>
            </a:endParaRPr>
          </a:p>
        </p:txBody>
      </p:sp>
      <p:sp>
        <p:nvSpPr>
          <p:cNvPr id="17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hyperlink" Target="mailto:amandine.lama@ipsos.com" TargetMode="External"/><Relationship Id="rId4" Type="http://schemas.openxmlformats.org/officeDocument/2006/relationships/hyperlink" Target="mailto:Stephane.zumsteeg@ipsos.com" TargetMode="External"/><Relationship Id="rId5" Type="http://schemas.openxmlformats.org/officeDocument/2006/relationships/image" Target="../media/image13.jpeg"/><Relationship Id="rId6" Type="http://schemas.openxmlformats.org/officeDocument/2006/relationships/slideLayout" Target="../slideLayouts/slideLayout1.xml"/><Relationship Id="rId7"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chart" Target="../charts/chart10.xml"/><Relationship Id="rId2" Type="http://schemas.openxmlformats.org/officeDocument/2006/relationships/chart" Target="../charts/chart11.xml"/><Relationship Id="rId3"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chart" Target="../charts/chart12.xml"/><Relationship Id="rId2" Type="http://schemas.openxmlformats.org/officeDocument/2006/relationships/chart" Target="../charts/chart13.xml"/><Relationship Id="rId3"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5.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chart" Target="../charts/chart14.xml"/><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chart" Target="../charts/chart15.xml"/><Relationship Id="rId2" Type="http://schemas.openxmlformats.org/officeDocument/2006/relationships/chart" Target="../charts/chart1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chart" Target="../charts/chart17.xml"/><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
</Relationships>
</file>

<file path=ppt/slides/_rels/slide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chart" Target="../charts/chart3.xml"/><Relationship Id="rId4"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chart" Target="../charts/chart5.xml"/><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 Id="rId4"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chart" Target="../charts/chart7.xml"/><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4176000" y="2074320"/>
            <a:ext cx="4294440" cy="664200"/>
          </a:xfrm>
          <a:prstGeom prst="rect">
            <a:avLst/>
          </a:prstGeom>
          <a:noFill/>
          <a:ln>
            <a:noFill/>
          </a:ln>
        </p:spPr>
        <p:style>
          <a:lnRef idx="0"/>
          <a:fillRef idx="0"/>
          <a:effectRef idx="0"/>
          <a:fontRef idx="minor"/>
        </p:style>
        <p:txBody>
          <a:bodyPr lIns="0" rIns="0" tIns="0" bIns="0" anchor="ctr"/>
          <a:p>
            <a:pPr>
              <a:lnSpc>
                <a:spcPct val="90000"/>
              </a:lnSpc>
              <a:spcBef>
                <a:spcPts val="408"/>
              </a:spcBef>
            </a:pPr>
            <a:r>
              <a:rPr b="1" lang="fr-FR" sz="2400" spc="-1" strike="noStrike">
                <a:solidFill>
                  <a:srgbClr val="222223"/>
                </a:solidFill>
                <a:latin typeface="Calibri"/>
              </a:rPr>
              <a:t>Enquête auprès des enseignants du secondaire public</a:t>
            </a:r>
            <a:endParaRPr b="0" lang="fr-FR" sz="2400" spc="-1" strike="noStrike">
              <a:latin typeface="Arial"/>
            </a:endParaRPr>
          </a:p>
        </p:txBody>
      </p:sp>
      <p:sp>
        <p:nvSpPr>
          <p:cNvPr id="218" name="CustomShape 2"/>
          <p:cNvSpPr/>
          <p:nvPr/>
        </p:nvSpPr>
        <p:spPr>
          <a:xfrm>
            <a:off x="4176000" y="2864160"/>
            <a:ext cx="4698360" cy="607320"/>
          </a:xfrm>
          <a:prstGeom prst="rect">
            <a:avLst/>
          </a:prstGeom>
          <a:noFill/>
          <a:ln>
            <a:noFill/>
          </a:ln>
        </p:spPr>
        <p:style>
          <a:lnRef idx="0"/>
          <a:fillRef idx="0"/>
          <a:effectRef idx="0"/>
          <a:fontRef idx="minor"/>
        </p:style>
        <p:txBody>
          <a:bodyPr lIns="0" rIns="0" tIns="0" bIns="0"/>
          <a:p>
            <a:pPr>
              <a:lnSpc>
                <a:spcPct val="100000"/>
              </a:lnSpc>
              <a:spcBef>
                <a:spcPts val="300"/>
              </a:spcBef>
              <a:spcAft>
                <a:spcPts val="300"/>
              </a:spcAft>
            </a:pPr>
            <a:r>
              <a:rPr b="0" lang="fr-FR" sz="1600" spc="-1" strike="noStrike">
                <a:solidFill>
                  <a:srgbClr val="66686a"/>
                </a:solidFill>
                <a:latin typeface="Calibri"/>
              </a:rPr>
              <a:t>Pour le SNES </a:t>
            </a:r>
            <a:endParaRPr b="0" lang="fr-FR" sz="1600" spc="-1" strike="noStrike">
              <a:latin typeface="Arial"/>
            </a:endParaRPr>
          </a:p>
          <a:p>
            <a:pPr marL="3240">
              <a:lnSpc>
                <a:spcPct val="100000"/>
              </a:lnSpc>
              <a:spcAft>
                <a:spcPts val="300"/>
              </a:spcAft>
            </a:pPr>
            <a:r>
              <a:rPr b="0" lang="fr-FR" sz="1600" spc="-1" strike="noStrike">
                <a:solidFill>
                  <a:srgbClr val="66686a"/>
                </a:solidFill>
                <a:latin typeface="Calibri"/>
              </a:rPr>
              <a:t>Par Amandine Lama et Stéphane Zumsteeg</a:t>
            </a:r>
            <a:endParaRPr b="0" lang="fr-FR" sz="1600" spc="-1" strike="noStrike">
              <a:latin typeface="Arial"/>
            </a:endParaRPr>
          </a:p>
          <a:p>
            <a:pPr marL="3240">
              <a:lnSpc>
                <a:spcPct val="100000"/>
              </a:lnSpc>
              <a:spcAft>
                <a:spcPts val="300"/>
              </a:spcAft>
            </a:pPr>
            <a:endParaRPr b="0" lang="fr-FR" sz="1600" spc="-1" strike="noStrike">
              <a:latin typeface="Arial"/>
            </a:endParaRPr>
          </a:p>
        </p:txBody>
      </p:sp>
      <p:sp>
        <p:nvSpPr>
          <p:cNvPr id="219" name="CustomShape 3"/>
          <p:cNvSpPr/>
          <p:nvPr/>
        </p:nvSpPr>
        <p:spPr>
          <a:xfrm>
            <a:off x="4176000" y="1340640"/>
            <a:ext cx="4698360" cy="636840"/>
          </a:xfrm>
          <a:prstGeom prst="rect">
            <a:avLst/>
          </a:prstGeom>
          <a:noFill/>
          <a:ln>
            <a:noFill/>
          </a:ln>
        </p:spPr>
        <p:style>
          <a:lnRef idx="0"/>
          <a:fillRef idx="0"/>
          <a:effectRef idx="0"/>
          <a:fontRef idx="minor"/>
        </p:style>
        <p:txBody>
          <a:bodyPr lIns="0" rIns="0" tIns="0" bIns="0" anchor="b">
            <a:normAutofit/>
          </a:bodyPr>
          <a:p>
            <a:pPr>
              <a:lnSpc>
                <a:spcPct val="100000"/>
              </a:lnSpc>
              <a:spcBef>
                <a:spcPts val="300"/>
              </a:spcBef>
              <a:spcAft>
                <a:spcPts val="300"/>
              </a:spcAft>
            </a:pPr>
            <a:r>
              <a:rPr b="1" lang="fr-FR" sz="2000" spc="-1" strike="noStrike">
                <a:solidFill>
                  <a:srgbClr val="808080"/>
                </a:solidFill>
                <a:latin typeface="Calibri"/>
              </a:rPr>
              <a:t>26 Mars 2018</a:t>
            </a:r>
            <a:endParaRPr b="0" lang="fr-FR" sz="2000" spc="-1" strike="noStrike">
              <a:latin typeface="Arial"/>
            </a:endParaRPr>
          </a:p>
        </p:txBody>
      </p:sp>
      <p:grpSp>
        <p:nvGrpSpPr>
          <p:cNvPr id="220" name="Group 4"/>
          <p:cNvGrpSpPr/>
          <p:nvPr/>
        </p:nvGrpSpPr>
        <p:grpSpPr>
          <a:xfrm>
            <a:off x="422640" y="720"/>
            <a:ext cx="4511520" cy="5142240"/>
            <a:chOff x="422640" y="720"/>
            <a:chExt cx="4511520" cy="5142240"/>
          </a:xfrm>
        </p:grpSpPr>
        <p:sp>
          <p:nvSpPr>
            <p:cNvPr id="221" name="CustomShape 5"/>
            <p:cNvSpPr/>
            <p:nvPr/>
          </p:nvSpPr>
          <p:spPr>
            <a:xfrm flipH="1">
              <a:off x="422640" y="720"/>
              <a:ext cx="3636720" cy="5142240"/>
            </a:xfrm>
            <a:custGeom>
              <a:avLst/>
              <a:gdLst/>
              <a:ahLst/>
              <a:rect l="l" t="t" r="r" b="b"/>
              <a:pathLst>
                <a:path w="5346701" h="7562056">
                  <a:moveTo>
                    <a:pt x="5346701" y="0"/>
                  </a:moveTo>
                  <a:lnTo>
                    <a:pt x="0" y="0"/>
                  </a:lnTo>
                  <a:lnTo>
                    <a:pt x="0" y="7562056"/>
                  </a:lnTo>
                  <a:lnTo>
                    <a:pt x="474459" y="7562056"/>
                  </a:lnTo>
                  <a:close/>
                </a:path>
              </a:pathLst>
            </a:custGeom>
            <a:solidFill>
              <a:srgbClr val="ffffff"/>
            </a:solidFill>
            <a:ln w="9360">
              <a:noFill/>
            </a:ln>
          </p:spPr>
          <p:style>
            <a:lnRef idx="0"/>
            <a:fillRef idx="0"/>
            <a:effectRef idx="0"/>
            <a:fontRef idx="minor"/>
          </p:style>
        </p:sp>
        <p:sp>
          <p:nvSpPr>
            <p:cNvPr id="222" name="CustomShape 6"/>
            <p:cNvSpPr/>
            <p:nvPr/>
          </p:nvSpPr>
          <p:spPr>
            <a:xfrm flipH="1">
              <a:off x="422640" y="720"/>
              <a:ext cx="4511520" cy="2746080"/>
            </a:xfrm>
            <a:custGeom>
              <a:avLst/>
              <a:gdLst/>
              <a:ahLst/>
              <a:rect l="l" t="t" r="r" b="b"/>
              <a:pathLst>
                <a:path w="4178" h="2544">
                  <a:moveTo>
                    <a:pt x="0" y="0"/>
                  </a:moveTo>
                  <a:lnTo>
                    <a:pt x="2544" y="2544"/>
                  </a:lnTo>
                  <a:lnTo>
                    <a:pt x="4178" y="0"/>
                  </a:lnTo>
                  <a:lnTo>
                    <a:pt x="0" y="0"/>
                  </a:lnTo>
                  <a:close/>
                </a:path>
              </a:pathLst>
            </a:custGeom>
            <a:solidFill>
              <a:schemeClr val="accent4"/>
            </a:solidFill>
            <a:ln>
              <a:noFill/>
            </a:ln>
          </p:spPr>
          <p:style>
            <a:lnRef idx="0"/>
            <a:fillRef idx="0"/>
            <a:effectRef idx="0"/>
            <a:fontRef idx="minor"/>
          </p:style>
        </p:sp>
        <p:sp>
          <p:nvSpPr>
            <p:cNvPr id="223" name="CustomShape 7"/>
            <p:cNvSpPr/>
            <p:nvPr/>
          </p:nvSpPr>
          <p:spPr>
            <a:xfrm flipH="1">
              <a:off x="1176480" y="1000440"/>
              <a:ext cx="1757520" cy="2102400"/>
            </a:xfrm>
            <a:custGeom>
              <a:avLst/>
              <a:gdLst/>
              <a:ahLst/>
              <a:rect l="l" t="t"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p:spPr>
          <p:style>
            <a:lnRef idx="0"/>
            <a:fillRef idx="0"/>
            <a:effectRef idx="0"/>
            <a:fontRef idx="minor"/>
          </p:style>
        </p:sp>
        <p:sp>
          <p:nvSpPr>
            <p:cNvPr id="224" name="CustomShape 8"/>
            <p:cNvSpPr/>
            <p:nvPr/>
          </p:nvSpPr>
          <p:spPr>
            <a:xfrm flipH="1">
              <a:off x="2822400" y="583560"/>
              <a:ext cx="586800" cy="586440"/>
            </a:xfrm>
            <a:custGeom>
              <a:avLst/>
              <a:gdLst/>
              <a:ahLst/>
              <a:rect l="l" t="t"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p:spPr>
          <p:style>
            <a:lnRef idx="0"/>
            <a:fillRef idx="0"/>
            <a:effectRef idx="0"/>
            <a:fontRef idx="minor"/>
          </p:style>
        </p:sp>
        <p:sp>
          <p:nvSpPr>
            <p:cNvPr id="225" name="CustomShape 9"/>
            <p:cNvSpPr/>
            <p:nvPr/>
          </p:nvSpPr>
          <p:spPr>
            <a:xfrm flipH="1">
              <a:off x="3898080" y="661320"/>
              <a:ext cx="444240" cy="439920"/>
            </a:xfrm>
            <a:custGeom>
              <a:avLst/>
              <a:gdLst/>
              <a:ahLst/>
              <a:rect l="l" t="t"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p:spPr>
          <p:style>
            <a:lnRef idx="0"/>
            <a:fillRef idx="0"/>
            <a:effectRef idx="0"/>
            <a:fontRef idx="minor"/>
          </p:style>
        </p:sp>
        <p:sp>
          <p:nvSpPr>
            <p:cNvPr id="226" name="CustomShape 10"/>
            <p:cNvSpPr/>
            <p:nvPr/>
          </p:nvSpPr>
          <p:spPr>
            <a:xfrm flipH="1">
              <a:off x="2044800" y="2816280"/>
              <a:ext cx="641880" cy="762840"/>
            </a:xfrm>
            <a:custGeom>
              <a:avLst/>
              <a:gdLst/>
              <a:ah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p:spPr>
          <p:style>
            <a:lnRef idx="0"/>
            <a:fillRef idx="0"/>
            <a:effectRef idx="0"/>
            <a:fontRef idx="minor"/>
          </p:style>
        </p:sp>
      </p:grpSp>
      <p:pic>
        <p:nvPicPr>
          <p:cNvPr id="227" name="Image 2" descr=""/>
          <p:cNvPicPr/>
          <p:nvPr/>
        </p:nvPicPr>
        <p:blipFill>
          <a:blip r:embed="rId1"/>
          <a:stretch/>
        </p:blipFill>
        <p:spPr>
          <a:xfrm>
            <a:off x="8067600" y="163080"/>
            <a:ext cx="806760" cy="746280"/>
          </a:xfrm>
          <a:prstGeom prst="rect">
            <a:avLst/>
          </a:prstGeom>
          <a:ln>
            <a:noFill/>
          </a:ln>
        </p:spPr>
      </p:pic>
      <p:pic>
        <p:nvPicPr>
          <p:cNvPr id="228" name="Image 17" descr=""/>
          <p:cNvPicPr/>
          <p:nvPr/>
        </p:nvPicPr>
        <p:blipFill>
          <a:blip r:embed="rId2"/>
          <a:stretch/>
        </p:blipFill>
        <p:spPr>
          <a:xfrm>
            <a:off x="6779520" y="195480"/>
            <a:ext cx="1110240" cy="713880"/>
          </a:xfrm>
          <a:prstGeom prst="rect">
            <a:avLst/>
          </a:prstGeom>
          <a:ln>
            <a:noFill/>
          </a:ln>
        </p:spPr>
      </p:pic>
      <p:sp>
        <p:nvSpPr>
          <p:cNvPr id="229" name="CustomShape 11"/>
          <p:cNvSpPr/>
          <p:nvPr/>
        </p:nvSpPr>
        <p:spPr>
          <a:xfrm>
            <a:off x="4121280" y="3564360"/>
            <a:ext cx="4571280" cy="51624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u="sng">
                <a:solidFill>
                  <a:srgbClr val="485cc7"/>
                </a:solidFill>
                <a:uFillTx/>
                <a:latin typeface="Calibri"/>
                <a:ea typeface="DejaVu Sans"/>
                <a:hlinkClick r:id="rId3"/>
              </a:rPr>
              <a:t>amandine.lama@ipsos.com</a:t>
            </a:r>
            <a:endParaRPr b="0" lang="fr-FR" sz="1400" spc="-1" strike="noStrike">
              <a:latin typeface="Arial"/>
            </a:endParaRPr>
          </a:p>
          <a:p>
            <a:pPr>
              <a:lnSpc>
                <a:spcPct val="100000"/>
              </a:lnSpc>
            </a:pPr>
            <a:r>
              <a:rPr b="0" lang="fr-FR" sz="1400" spc="-1" strike="noStrike" u="sng">
                <a:solidFill>
                  <a:srgbClr val="485cc7"/>
                </a:solidFill>
                <a:uFillTx/>
                <a:latin typeface="Calibri"/>
                <a:ea typeface="DejaVu Sans"/>
                <a:hlinkClick r:id="rId4"/>
              </a:rPr>
              <a:t>stephane.zumsteeg@ipsos.com</a:t>
            </a:r>
            <a:endParaRPr b="0" lang="fr-FR" sz="1400" spc="-1" strike="noStrike">
              <a:latin typeface="Arial"/>
            </a:endParaRPr>
          </a:p>
        </p:txBody>
      </p:sp>
      <p:pic>
        <p:nvPicPr>
          <p:cNvPr id="230" name="Espace réservé pour une image  2" descr=""/>
          <p:cNvPicPr/>
          <p:nvPr/>
        </p:nvPicPr>
        <p:blipFill>
          <a:blip r:embed="rId5"/>
          <a:srcRect l="25808" t="0" r="25808" b="0"/>
          <a:stretch/>
        </p:blipFill>
        <p:spPr>
          <a:xfrm>
            <a:off x="0" y="-9000"/>
            <a:ext cx="3739680" cy="515160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228240" y="12744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 satisfaction détaillée à l’égard du métier </a:t>
            </a:r>
            <a:endParaRPr b="0" lang="fr-FR" sz="2000" spc="-1" strike="noStrike">
              <a:latin typeface="Arial"/>
            </a:endParaRPr>
          </a:p>
        </p:txBody>
      </p:sp>
      <p:sp>
        <p:nvSpPr>
          <p:cNvPr id="313" name="CustomShape 2"/>
          <p:cNvSpPr/>
          <p:nvPr/>
        </p:nvSpPr>
        <p:spPr>
          <a:xfrm>
            <a:off x="435600" y="4669560"/>
            <a:ext cx="630432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Et diriez-vous que vous êtes tout à fait, plutôt, plutôt pas ou pas du tout satisfait des aspects suivants de votre métier ? </a:t>
            </a:r>
            <a:endParaRPr b="0" lang="fr-FR" sz="1200" spc="-1" strike="noStrike">
              <a:latin typeface="Arial"/>
            </a:endParaRPr>
          </a:p>
        </p:txBody>
      </p:sp>
      <p:graphicFrame>
        <p:nvGraphicFramePr>
          <p:cNvPr id="314" name="Table 3"/>
          <p:cNvGraphicFramePr/>
          <p:nvPr/>
        </p:nvGraphicFramePr>
        <p:xfrm>
          <a:off x="-14400" y="4112280"/>
          <a:ext cx="9158040" cy="334440"/>
        </p:xfrm>
        <a:graphic>
          <a:graphicData uri="http://schemas.openxmlformats.org/drawingml/2006/table">
            <a:tbl>
              <a:tblPr/>
              <a:tblGrid>
                <a:gridCol w="2289600"/>
                <a:gridCol w="2289600"/>
                <a:gridCol w="2289600"/>
                <a:gridCol w="2289600"/>
              </a:tblGrid>
              <a:tr h="334440">
                <a:tc>
                  <a:txBody>
                    <a:bodyPr/>
                    <a:p>
                      <a:pPr algn="ctr">
                        <a:lnSpc>
                          <a:spcPct val="100000"/>
                        </a:lnSpc>
                      </a:pPr>
                      <a:r>
                        <a:rPr b="1" lang="fr-FR" sz="1600" spc="-1" strike="noStrike">
                          <a:solidFill>
                            <a:srgbClr val="ffffff"/>
                          </a:solidFill>
                          <a:latin typeface="Calibri"/>
                        </a:rPr>
                        <a:t>Tout à fait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600" spc="-1" strike="noStrike">
                          <a:solidFill>
                            <a:srgbClr val="ffffff"/>
                          </a:solidFill>
                          <a:latin typeface="Calibri"/>
                        </a:rPr>
                        <a:t>Plutôt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600" spc="-1" strike="noStrike">
                          <a:solidFill>
                            <a:srgbClr val="ffffff"/>
                          </a:solidFill>
                          <a:latin typeface="Calibri"/>
                        </a:rPr>
                        <a:t>Plutôt pas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600" spc="-1" strike="noStrike">
                          <a:solidFill>
                            <a:srgbClr val="ffffff"/>
                          </a:solidFill>
                          <a:latin typeface="Calibri"/>
                        </a:rPr>
                        <a:t>Pas du tout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r>
            </a:tbl>
          </a:graphicData>
        </a:graphic>
      </p:graphicFrame>
      <p:graphicFrame>
        <p:nvGraphicFramePr>
          <p:cNvPr id="315" name="Table 4"/>
          <p:cNvGraphicFramePr/>
          <p:nvPr/>
        </p:nvGraphicFramePr>
        <p:xfrm>
          <a:off x="6648840" y="388080"/>
          <a:ext cx="2494440" cy="3560040"/>
        </p:xfrm>
        <a:graphic>
          <a:graphicData uri="http://schemas.openxmlformats.org/drawingml/2006/table">
            <a:tbl>
              <a:tblPr/>
              <a:tblGrid>
                <a:gridCol w="831600"/>
                <a:gridCol w="831600"/>
                <a:gridCol w="831600"/>
              </a:tblGrid>
              <a:tr h="389520">
                <a:tc>
                  <a:txBody>
                    <a:bodyPr/>
                    <a:p>
                      <a:pPr algn="ctr">
                        <a:lnSpc>
                          <a:spcPct val="100000"/>
                        </a:lnSpc>
                      </a:pPr>
                      <a:r>
                        <a:rPr b="1" lang="fr-FR" sz="1200" spc="-1" strike="noStrike">
                          <a:solidFill>
                            <a:srgbClr val="213946"/>
                          </a:solidFill>
                          <a:latin typeface="Calibri"/>
                        </a:rPr>
                        <a:t>Ensemble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c>
                  <a:txBody>
                    <a:bodyPr/>
                    <a:p>
                      <a:pPr algn="ctr">
                        <a:lnSpc>
                          <a:spcPct val="100000"/>
                        </a:lnSpc>
                      </a:pPr>
                      <a:r>
                        <a:rPr b="1" lang="fr-FR" sz="1200" spc="-1" strike="noStrike">
                          <a:solidFill>
                            <a:srgbClr val="213946"/>
                          </a:solidFill>
                          <a:latin typeface="Calibri"/>
                        </a:rPr>
                        <a:t>Collège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c>
                  <a:txBody>
                    <a:bodyPr/>
                    <a:p>
                      <a:pPr algn="ctr">
                        <a:lnSpc>
                          <a:spcPct val="100000"/>
                        </a:lnSpc>
                      </a:pPr>
                      <a:r>
                        <a:rPr b="1" lang="fr-FR" sz="1200" spc="-1" strike="noStrike">
                          <a:solidFill>
                            <a:srgbClr val="213946"/>
                          </a:solidFill>
                          <a:latin typeface="Calibri"/>
                        </a:rPr>
                        <a:t>Lycée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r h="528480">
                <a:tc>
                  <a:txBody>
                    <a:bodyPr lIns="9360" rIns="9360"/>
                    <a:p>
                      <a:pPr algn="ctr">
                        <a:lnSpc>
                          <a:spcPct val="100000"/>
                        </a:lnSpc>
                      </a:pPr>
                      <a:r>
                        <a:rPr b="1" lang="fr-FR" sz="1600" spc="-1" strike="noStrike">
                          <a:solidFill>
                            <a:srgbClr val="232323"/>
                          </a:solidFill>
                          <a:latin typeface="Calibri"/>
                        </a:rPr>
                        <a:t>79%</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c>
                  <a:txBody>
                    <a:bodyPr lIns="9360" rIns="9360"/>
                    <a:p>
                      <a:pPr algn="ctr">
                        <a:lnSpc>
                          <a:spcPct val="100000"/>
                        </a:lnSpc>
                      </a:pPr>
                      <a:r>
                        <a:rPr b="0" lang="fr-FR" sz="1600" spc="-1" strike="noStrike">
                          <a:solidFill>
                            <a:srgbClr val="232323"/>
                          </a:solidFill>
                          <a:latin typeface="Calibri"/>
                        </a:rPr>
                        <a:t>78%</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c>
                  <a:txBody>
                    <a:bodyPr lIns="9360" rIns="9360"/>
                    <a:p>
                      <a:pPr algn="ctr">
                        <a:lnSpc>
                          <a:spcPct val="100000"/>
                        </a:lnSpc>
                      </a:pPr>
                      <a:r>
                        <a:rPr b="0" lang="fr-FR" sz="1600" spc="-1" strike="noStrike">
                          <a:solidFill>
                            <a:srgbClr val="232323"/>
                          </a:solidFill>
                          <a:latin typeface="Calibri"/>
                        </a:rPr>
                        <a:t>80%</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solidFill>
                      <a:srgbClr val="feeece"/>
                    </a:solidFill>
                  </a:tcPr>
                </a:tc>
              </a:tr>
              <a:tr h="528480">
                <a:tc>
                  <a:txBody>
                    <a:bodyPr lIns="9360" rIns="9360"/>
                    <a:p>
                      <a:pPr algn="ctr">
                        <a:lnSpc>
                          <a:spcPct val="100000"/>
                        </a:lnSpc>
                      </a:pPr>
                      <a:r>
                        <a:rPr b="1" lang="fr-FR" sz="1600" spc="-1" strike="noStrike">
                          <a:solidFill>
                            <a:srgbClr val="232323"/>
                          </a:solidFill>
                          <a:latin typeface="Calibri"/>
                        </a:rPr>
                        <a:t>44%</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42%</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49%</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solidFill>
                      <a:srgbClr val="feeece"/>
                    </a:solidFill>
                  </a:tcPr>
                </a:tc>
              </a:tr>
              <a:tr h="528480">
                <a:tc>
                  <a:txBody>
                    <a:bodyPr lIns="9360" rIns="9360"/>
                    <a:p>
                      <a:pPr algn="ctr">
                        <a:lnSpc>
                          <a:spcPct val="100000"/>
                        </a:lnSpc>
                      </a:pPr>
                      <a:r>
                        <a:rPr b="1" lang="fr-FR" sz="1600" spc="-1" strike="noStrike">
                          <a:solidFill>
                            <a:srgbClr val="232323"/>
                          </a:solidFill>
                          <a:latin typeface="Calibri"/>
                        </a:rPr>
                        <a:t>33%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31%</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37%</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r>
              <a:tr h="528480">
                <a:tc>
                  <a:txBody>
                    <a:bodyPr lIns="9360" rIns="9360"/>
                    <a:p>
                      <a:pPr algn="ctr">
                        <a:lnSpc>
                          <a:spcPct val="100000"/>
                        </a:lnSpc>
                      </a:pPr>
                      <a:r>
                        <a:rPr b="1" lang="fr-FR" sz="1600" spc="-1" strike="noStrike">
                          <a:solidFill>
                            <a:srgbClr val="232323"/>
                          </a:solidFill>
                          <a:latin typeface="Calibri"/>
                        </a:rPr>
                        <a:t>25%</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23%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28%</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r>
              <a:tr h="528480">
                <a:tc>
                  <a:txBody>
                    <a:bodyPr lIns="9360" rIns="9360"/>
                    <a:p>
                      <a:pPr algn="ctr">
                        <a:lnSpc>
                          <a:spcPct val="100000"/>
                        </a:lnSpc>
                      </a:pPr>
                      <a:r>
                        <a:rPr b="1" lang="fr-FR" sz="1600" spc="-1" strike="noStrike">
                          <a:solidFill>
                            <a:srgbClr val="232323"/>
                          </a:solidFill>
                          <a:latin typeface="Calibri"/>
                        </a:rPr>
                        <a:t>25%</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25%</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27%</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r>
              <a:tr h="528480">
                <a:tc>
                  <a:txBody>
                    <a:bodyPr lIns="9360" rIns="9360"/>
                    <a:p>
                      <a:pPr algn="ctr">
                        <a:lnSpc>
                          <a:spcPct val="100000"/>
                        </a:lnSpc>
                      </a:pPr>
                      <a:r>
                        <a:rPr b="1" lang="fr-FR" sz="1600" spc="-1" strike="noStrike">
                          <a:solidFill>
                            <a:srgbClr val="232323"/>
                          </a:solidFill>
                          <a:latin typeface="Calibri"/>
                        </a:rPr>
                        <a:t>17%</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17%</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20%</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r>
            </a:tbl>
          </a:graphicData>
        </a:graphic>
      </p:graphicFrame>
      <p:graphicFrame>
        <p:nvGraphicFramePr>
          <p:cNvPr id="316" name="Table 5"/>
          <p:cNvGraphicFramePr/>
          <p:nvPr/>
        </p:nvGraphicFramePr>
        <p:xfrm>
          <a:off x="104040" y="784800"/>
          <a:ext cx="3653280" cy="3118680"/>
        </p:xfrm>
        <a:graphic>
          <a:graphicData uri="http://schemas.openxmlformats.org/drawingml/2006/table">
            <a:tbl>
              <a:tblPr/>
              <a:tblGrid>
                <a:gridCol w="3653640"/>
              </a:tblGrid>
              <a:tr h="519840">
                <a:tc>
                  <a:txBody>
                    <a:bodyPr lIns="9360" rIns="9360"/>
                    <a:p>
                      <a:pPr algn="r">
                        <a:lnSpc>
                          <a:spcPct val="100000"/>
                        </a:lnSpc>
                      </a:pPr>
                      <a:r>
                        <a:rPr b="0" lang="fr-FR" sz="1400" spc="-1" strike="noStrike">
                          <a:solidFill>
                            <a:srgbClr val="232323"/>
                          </a:solidFill>
                          <a:latin typeface="Calibri"/>
                        </a:rPr>
                        <a:t>L’intérêt de votre travail</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519840">
                <a:tc>
                  <a:txBody>
                    <a:bodyPr lIns="9360" rIns="9360"/>
                    <a:p>
                      <a:pPr algn="r">
                        <a:lnSpc>
                          <a:spcPct val="100000"/>
                        </a:lnSpc>
                      </a:pPr>
                      <a:r>
                        <a:rPr b="0" lang="fr-FR" sz="1400" spc="-1" strike="noStrike">
                          <a:solidFill>
                            <a:srgbClr val="232323"/>
                          </a:solidFill>
                          <a:latin typeface="Calibri"/>
                        </a:rPr>
                        <a:t>Votre charge de travail</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519840">
                <a:tc>
                  <a:txBody>
                    <a:bodyPr lIns="9360" rIns="9360"/>
                    <a:p>
                      <a:pPr algn="r">
                        <a:lnSpc>
                          <a:spcPct val="100000"/>
                        </a:lnSpc>
                      </a:pPr>
                      <a:r>
                        <a:rPr b="0" lang="fr-FR" sz="1400" spc="-1" strike="noStrike">
                          <a:solidFill>
                            <a:srgbClr val="232323"/>
                          </a:solidFill>
                          <a:latin typeface="Calibri"/>
                        </a:rPr>
                        <a:t>Les formations dont vous pouvez bénéficier</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519840">
                <a:tc>
                  <a:txBody>
                    <a:bodyPr lIns="9360" rIns="9360"/>
                    <a:p>
                      <a:pPr algn="r">
                        <a:lnSpc>
                          <a:spcPct val="100000"/>
                        </a:lnSpc>
                      </a:pPr>
                      <a:r>
                        <a:rPr b="0" lang="fr-FR" sz="1400" spc="-1" strike="noStrike">
                          <a:solidFill>
                            <a:srgbClr val="232323"/>
                          </a:solidFill>
                          <a:latin typeface="Calibri"/>
                        </a:rPr>
                        <a:t>Votre rémunération</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519840">
                <a:tc>
                  <a:txBody>
                    <a:bodyPr lIns="9360" rIns="9360"/>
                    <a:p>
                      <a:pPr algn="r">
                        <a:lnSpc>
                          <a:spcPct val="100000"/>
                        </a:lnSpc>
                      </a:pPr>
                      <a:r>
                        <a:rPr b="0" lang="fr-FR" sz="1400" spc="-1" strike="noStrike">
                          <a:solidFill>
                            <a:srgbClr val="232323"/>
                          </a:solidFill>
                          <a:latin typeface="Calibri"/>
                        </a:rPr>
                        <a:t>Le nombre d’élèves par classe</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519840">
                <a:tc>
                  <a:txBody>
                    <a:bodyPr lIns="9360" rIns="9360"/>
                    <a:p>
                      <a:pPr algn="r">
                        <a:lnSpc>
                          <a:spcPct val="100000"/>
                        </a:lnSpc>
                      </a:pPr>
                      <a:r>
                        <a:rPr b="0" lang="fr-FR" sz="1400" spc="-1" strike="noStrike">
                          <a:solidFill>
                            <a:srgbClr val="232323"/>
                          </a:solidFill>
                          <a:latin typeface="Calibri"/>
                        </a:rPr>
                        <a:t>La reconnaissance de vos efforts et compétences</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317" name="Line 6"/>
          <p:cNvSpPr/>
          <p:nvPr/>
        </p:nvSpPr>
        <p:spPr>
          <a:xfrm>
            <a:off x="103680" y="1306080"/>
            <a:ext cx="8922600" cy="360"/>
          </a:xfrm>
          <a:prstGeom prst="line">
            <a:avLst/>
          </a:prstGeom>
          <a:ln w="12600">
            <a:solidFill>
              <a:schemeClr val="bg2"/>
            </a:solidFill>
            <a:round/>
          </a:ln>
        </p:spPr>
        <p:style>
          <a:lnRef idx="0"/>
          <a:fillRef idx="0"/>
          <a:effectRef idx="0"/>
          <a:fontRef idx="minor"/>
        </p:style>
      </p:sp>
      <p:sp>
        <p:nvSpPr>
          <p:cNvPr id="318" name="CustomShape 7"/>
          <p:cNvSpPr/>
          <p:nvPr/>
        </p:nvSpPr>
        <p:spPr>
          <a:xfrm>
            <a:off x="7116120" y="119880"/>
            <a:ext cx="1560240" cy="274320"/>
          </a:xfrm>
          <a:prstGeom prst="rect">
            <a:avLst/>
          </a:prstGeom>
          <a:noFill/>
          <a:ln>
            <a:noFill/>
          </a:ln>
        </p:spPr>
        <p:style>
          <a:lnRef idx="0"/>
          <a:fillRef idx="0"/>
          <a:effectRef idx="0"/>
          <a:fontRef idx="minor"/>
        </p:style>
        <p:txBody>
          <a:bodyPr lIns="0" rIns="0" tIns="0" bIns="0"/>
          <a:p>
            <a:pPr marL="4680" algn="ctr">
              <a:lnSpc>
                <a:spcPct val="100000"/>
              </a:lnSpc>
            </a:pPr>
            <a:r>
              <a:rPr b="1" lang="fr-FR" sz="1800" spc="-1" strike="noStrike">
                <a:solidFill>
                  <a:srgbClr val="213946"/>
                </a:solidFill>
                <a:latin typeface="Calibri"/>
                <a:ea typeface="DejaVu Sans"/>
              </a:rPr>
              <a:t>Satisfait</a:t>
            </a:r>
            <a:endParaRPr b="0" lang="fr-FR" sz="1800" spc="-1" strike="noStrike">
              <a:latin typeface="Arial"/>
            </a:endParaRPr>
          </a:p>
        </p:txBody>
      </p:sp>
      <p:graphicFrame>
        <p:nvGraphicFramePr>
          <p:cNvPr id="319" name="Graphique 14"/>
          <p:cNvGraphicFramePr/>
          <p:nvPr/>
        </p:nvGraphicFramePr>
        <p:xfrm>
          <a:off x="3744000" y="449640"/>
          <a:ext cx="3104640" cy="3477240"/>
        </p:xfrm>
        <a:graphic>
          <a:graphicData uri="http://schemas.openxmlformats.org/drawingml/2006/chart">
            <c:chart xmlns:c="http://schemas.openxmlformats.org/drawingml/2006/chart" xmlns:r="http://schemas.openxmlformats.org/officeDocument/2006/relationships" r:id="rId1"/>
          </a:graphicData>
        </a:graphic>
      </p:graphicFrame>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158760" y="12276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Les aspects les plus difficiles dans l’exercice du métier </a:t>
            </a:r>
            <a:endParaRPr b="0" lang="fr-FR" sz="2000" spc="-1" strike="noStrike">
              <a:latin typeface="Arial"/>
            </a:endParaRPr>
          </a:p>
        </p:txBody>
      </p:sp>
      <p:sp>
        <p:nvSpPr>
          <p:cNvPr id="321" name="CustomShape 2"/>
          <p:cNvSpPr/>
          <p:nvPr/>
        </p:nvSpPr>
        <p:spPr>
          <a:xfrm>
            <a:off x="505440" y="4748040"/>
            <a:ext cx="7905960" cy="317520"/>
          </a:xfrm>
          <a:prstGeom prst="rect">
            <a:avLst/>
          </a:prstGeom>
          <a:solidFill>
            <a:srgbClr val="ffffff"/>
          </a:solid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Qu’est-ce qui vous paraît aujourd’hui le plus difficile dans l’exercice du métier ? En premier, en second ? </a:t>
            </a:r>
            <a:endParaRPr b="0" lang="fr-FR" sz="1200" spc="-1" strike="noStrike">
              <a:latin typeface="Arial"/>
            </a:endParaRPr>
          </a:p>
        </p:txBody>
      </p:sp>
      <p:sp>
        <p:nvSpPr>
          <p:cNvPr id="322" name="CustomShape 3"/>
          <p:cNvSpPr/>
          <p:nvPr/>
        </p:nvSpPr>
        <p:spPr>
          <a:xfrm>
            <a:off x="2369160" y="590040"/>
            <a:ext cx="2537640" cy="7293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pc="-1" strike="noStrike">
                <a:solidFill>
                  <a:srgbClr val="232323"/>
                </a:solidFill>
                <a:latin typeface="Tahoma"/>
                <a:ea typeface="Tahoma"/>
              </a:rPr>
              <a:t>Les différences de niveau</a:t>
            </a:r>
            <a:br/>
            <a:r>
              <a:rPr b="1" lang="fr-FR" sz="1400" spc="-1" strike="noStrike">
                <a:solidFill>
                  <a:srgbClr val="232323"/>
                </a:solidFill>
                <a:latin typeface="Tahoma"/>
                <a:ea typeface="Tahoma"/>
              </a:rPr>
              <a:t> à l’intérieur des classes</a:t>
            </a:r>
            <a:endParaRPr b="0" lang="fr-FR" sz="1400" spc="-1" strike="noStrike">
              <a:latin typeface="Arial"/>
            </a:endParaRPr>
          </a:p>
          <a:p>
            <a:pPr algn="ctr">
              <a:lnSpc>
                <a:spcPct val="100000"/>
              </a:lnSpc>
            </a:pPr>
            <a:r>
              <a:rPr b="0" lang="fr-FR" sz="1400" spc="-1" strike="noStrike">
                <a:solidFill>
                  <a:srgbClr val="c00000"/>
                </a:solidFill>
                <a:latin typeface="Calibri"/>
                <a:ea typeface="Tahoma"/>
              </a:rPr>
              <a:t>EN PREMIER</a:t>
            </a:r>
            <a:r>
              <a:rPr b="1" lang="fr-FR" sz="1400" spc="-1" strike="noStrike">
                <a:solidFill>
                  <a:srgbClr val="c00000"/>
                </a:solidFill>
                <a:latin typeface="Calibri"/>
                <a:ea typeface="Tahoma"/>
              </a:rPr>
              <a:t> |</a:t>
            </a:r>
            <a:r>
              <a:rPr b="0" lang="fr-FR" sz="1400" spc="-1" strike="noStrike">
                <a:solidFill>
                  <a:srgbClr val="c00000"/>
                </a:solidFill>
                <a:latin typeface="Calibri"/>
                <a:ea typeface="Tahoma"/>
              </a:rPr>
              <a:t> 31% (=)*</a:t>
            </a:r>
            <a:endParaRPr b="0" lang="fr-FR" sz="1400" spc="-1" strike="noStrike">
              <a:latin typeface="Arial"/>
            </a:endParaRPr>
          </a:p>
        </p:txBody>
      </p:sp>
      <p:sp>
        <p:nvSpPr>
          <p:cNvPr id="323" name="CustomShape 4"/>
          <p:cNvSpPr/>
          <p:nvPr/>
        </p:nvSpPr>
        <p:spPr>
          <a:xfrm>
            <a:off x="1845720" y="1802880"/>
            <a:ext cx="5695200" cy="1070280"/>
          </a:xfrm>
          <a:prstGeom prst="ellipse">
            <a:avLst/>
          </a:prstGeom>
          <a:noFill/>
          <a:ln w="25560">
            <a:solidFill>
              <a:srgbClr val="cf022b"/>
            </a:solidFill>
            <a:round/>
          </a:ln>
        </p:spPr>
        <p:style>
          <a:lnRef idx="0"/>
          <a:fillRef idx="0"/>
          <a:effectRef idx="0"/>
          <a:fontRef idx="minor"/>
        </p:style>
      </p:sp>
      <p:sp>
        <p:nvSpPr>
          <p:cNvPr id="324" name="CustomShape 5"/>
          <p:cNvSpPr/>
          <p:nvPr/>
        </p:nvSpPr>
        <p:spPr>
          <a:xfrm>
            <a:off x="7225200" y="2046960"/>
            <a:ext cx="585360" cy="594720"/>
          </a:xfrm>
          <a:prstGeom prst="ellipse">
            <a:avLst/>
          </a:prstGeom>
          <a:solidFill>
            <a:srgbClr val="cf022b"/>
          </a:solidFill>
          <a:ln w="25560">
            <a:noFill/>
          </a:ln>
        </p:spPr>
        <p:style>
          <a:lnRef idx="0"/>
          <a:fillRef idx="0"/>
          <a:effectRef idx="0"/>
          <a:fontRef idx="minor"/>
        </p:style>
      </p:sp>
      <p:sp>
        <p:nvSpPr>
          <p:cNvPr id="325" name="CustomShape 6"/>
          <p:cNvSpPr/>
          <p:nvPr/>
        </p:nvSpPr>
        <p:spPr>
          <a:xfrm>
            <a:off x="4803840" y="2507760"/>
            <a:ext cx="552600" cy="561240"/>
          </a:xfrm>
          <a:prstGeom prst="ellipse">
            <a:avLst/>
          </a:prstGeom>
          <a:solidFill>
            <a:srgbClr val="cf022b"/>
          </a:solidFill>
          <a:ln w="25560">
            <a:noFill/>
          </a:ln>
        </p:spPr>
        <p:style>
          <a:lnRef idx="0"/>
          <a:fillRef idx="0"/>
          <a:effectRef idx="0"/>
          <a:fontRef idx="minor"/>
        </p:style>
      </p:sp>
      <p:sp>
        <p:nvSpPr>
          <p:cNvPr id="326" name="CustomShape 7"/>
          <p:cNvSpPr/>
          <p:nvPr/>
        </p:nvSpPr>
        <p:spPr>
          <a:xfrm>
            <a:off x="1639080" y="2100240"/>
            <a:ext cx="552600" cy="561240"/>
          </a:xfrm>
          <a:prstGeom prst="ellipse">
            <a:avLst/>
          </a:prstGeom>
          <a:solidFill>
            <a:srgbClr val="cf022b"/>
          </a:solidFill>
          <a:ln w="25560">
            <a:noFill/>
          </a:ln>
        </p:spPr>
        <p:style>
          <a:lnRef idx="0"/>
          <a:fillRef idx="0"/>
          <a:effectRef idx="0"/>
          <a:fontRef idx="minor"/>
        </p:style>
      </p:sp>
      <p:sp>
        <p:nvSpPr>
          <p:cNvPr id="327" name="CustomShape 8"/>
          <p:cNvSpPr/>
          <p:nvPr/>
        </p:nvSpPr>
        <p:spPr>
          <a:xfrm>
            <a:off x="6006240" y="1710360"/>
            <a:ext cx="552600" cy="561240"/>
          </a:xfrm>
          <a:prstGeom prst="ellipse">
            <a:avLst/>
          </a:prstGeom>
          <a:solidFill>
            <a:srgbClr val="cf022b"/>
          </a:solidFill>
          <a:ln w="25560">
            <a:noFill/>
          </a:ln>
        </p:spPr>
        <p:style>
          <a:lnRef idx="0"/>
          <a:fillRef idx="0"/>
          <a:effectRef idx="0"/>
          <a:fontRef idx="minor"/>
        </p:style>
      </p:sp>
      <p:sp>
        <p:nvSpPr>
          <p:cNvPr id="328" name="CustomShape 9"/>
          <p:cNvSpPr/>
          <p:nvPr/>
        </p:nvSpPr>
        <p:spPr>
          <a:xfrm>
            <a:off x="3382200" y="1632960"/>
            <a:ext cx="552600" cy="561240"/>
          </a:xfrm>
          <a:prstGeom prst="ellipse">
            <a:avLst/>
          </a:prstGeom>
          <a:solidFill>
            <a:srgbClr val="cf022b"/>
          </a:solidFill>
          <a:ln w="25560">
            <a:solidFill>
              <a:srgbClr val="cf022b"/>
            </a:solidFill>
            <a:round/>
          </a:ln>
        </p:spPr>
        <p:style>
          <a:lnRef idx="0"/>
          <a:fillRef idx="0"/>
          <a:effectRef idx="0"/>
          <a:fontRef idx="minor"/>
        </p:style>
      </p:sp>
      <p:sp>
        <p:nvSpPr>
          <p:cNvPr id="329" name="CustomShape 10"/>
          <p:cNvSpPr/>
          <p:nvPr/>
        </p:nvSpPr>
        <p:spPr>
          <a:xfrm>
            <a:off x="7290000" y="2170800"/>
            <a:ext cx="431280" cy="293040"/>
          </a:xfrm>
          <a:custGeom>
            <a:avLst/>
            <a:gdLst/>
            <a:ahLst/>
            <a:rect l="l" t="t"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rgbClr val="ffffff"/>
          </a:solidFill>
          <a:ln w="9360">
            <a:noFill/>
          </a:ln>
        </p:spPr>
        <p:style>
          <a:lnRef idx="0"/>
          <a:fillRef idx="0"/>
          <a:effectRef idx="0"/>
          <a:fontRef idx="minor"/>
        </p:style>
      </p:sp>
      <p:sp>
        <p:nvSpPr>
          <p:cNvPr id="330" name="CustomShape 11"/>
          <p:cNvSpPr/>
          <p:nvPr/>
        </p:nvSpPr>
        <p:spPr>
          <a:xfrm>
            <a:off x="2737800" y="1257120"/>
            <a:ext cx="187236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1600" spc="-1" strike="noStrike">
                <a:solidFill>
                  <a:srgbClr val="cf022b"/>
                </a:solidFill>
                <a:latin typeface="Calibri"/>
                <a:ea typeface="DejaVu Sans"/>
              </a:rPr>
              <a:t>AU TOTAL | 60% (-1)</a:t>
            </a:r>
            <a:endParaRPr b="0" lang="fr-FR" sz="1600" spc="-1" strike="noStrike">
              <a:latin typeface="Arial"/>
            </a:endParaRPr>
          </a:p>
        </p:txBody>
      </p:sp>
      <p:sp>
        <p:nvSpPr>
          <p:cNvPr id="331" name="CustomShape 12"/>
          <p:cNvSpPr/>
          <p:nvPr/>
        </p:nvSpPr>
        <p:spPr>
          <a:xfrm>
            <a:off x="5357160" y="934200"/>
            <a:ext cx="2537640" cy="5162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pc="-1" strike="noStrike">
                <a:solidFill>
                  <a:srgbClr val="232323"/>
                </a:solidFill>
                <a:latin typeface="Tahoma"/>
                <a:ea typeface="Tahoma"/>
              </a:rPr>
              <a:t>Les effectifs par classe</a:t>
            </a:r>
            <a:endParaRPr b="0" lang="fr-FR" sz="1400" spc="-1" strike="noStrike">
              <a:latin typeface="Arial"/>
            </a:endParaRPr>
          </a:p>
          <a:p>
            <a:pPr algn="ctr">
              <a:lnSpc>
                <a:spcPct val="100000"/>
              </a:lnSpc>
            </a:pPr>
            <a:r>
              <a:rPr b="0" lang="fr-FR" sz="1400" spc="-1" strike="noStrike">
                <a:solidFill>
                  <a:srgbClr val="c00000"/>
                </a:solidFill>
                <a:latin typeface="Calibri"/>
                <a:ea typeface="Tahoma"/>
              </a:rPr>
              <a:t>EN PREMIER</a:t>
            </a:r>
            <a:r>
              <a:rPr b="1" lang="fr-FR" sz="1400" spc="-1" strike="noStrike">
                <a:solidFill>
                  <a:srgbClr val="c00000"/>
                </a:solidFill>
                <a:latin typeface="Calibri"/>
                <a:ea typeface="Tahoma"/>
              </a:rPr>
              <a:t> |</a:t>
            </a:r>
            <a:r>
              <a:rPr b="0" lang="fr-FR" sz="1400" spc="-1" strike="noStrike">
                <a:solidFill>
                  <a:srgbClr val="c00000"/>
                </a:solidFill>
                <a:latin typeface="Calibri"/>
                <a:ea typeface="Tahoma"/>
              </a:rPr>
              <a:t> 28% (-1)</a:t>
            </a:r>
            <a:endParaRPr b="0" lang="fr-FR" sz="1400" spc="-1" strike="noStrike">
              <a:latin typeface="Arial"/>
            </a:endParaRPr>
          </a:p>
        </p:txBody>
      </p:sp>
      <p:sp>
        <p:nvSpPr>
          <p:cNvPr id="332" name="CustomShape 13"/>
          <p:cNvSpPr/>
          <p:nvPr/>
        </p:nvSpPr>
        <p:spPr>
          <a:xfrm>
            <a:off x="5728320" y="1375920"/>
            <a:ext cx="187236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1600" spc="-1" strike="noStrike">
                <a:solidFill>
                  <a:srgbClr val="cf022b"/>
                </a:solidFill>
                <a:latin typeface="Calibri"/>
                <a:ea typeface="DejaVu Sans"/>
              </a:rPr>
              <a:t>AU TOTAL | 53% (-2)</a:t>
            </a:r>
            <a:endParaRPr b="0" lang="fr-FR" sz="1600" spc="-1" strike="noStrike">
              <a:latin typeface="Arial"/>
            </a:endParaRPr>
          </a:p>
        </p:txBody>
      </p:sp>
      <p:grpSp>
        <p:nvGrpSpPr>
          <p:cNvPr id="333" name="Group 14"/>
          <p:cNvGrpSpPr/>
          <p:nvPr/>
        </p:nvGrpSpPr>
        <p:grpSpPr>
          <a:xfrm>
            <a:off x="6039000" y="1765440"/>
            <a:ext cx="478800" cy="375480"/>
            <a:chOff x="6039000" y="1765440"/>
            <a:chExt cx="478800" cy="375480"/>
          </a:xfrm>
        </p:grpSpPr>
        <p:sp>
          <p:nvSpPr>
            <p:cNvPr id="334" name="CustomShape 15"/>
            <p:cNvSpPr/>
            <p:nvPr/>
          </p:nvSpPr>
          <p:spPr>
            <a:xfrm>
              <a:off x="6039000" y="1796760"/>
              <a:ext cx="252360" cy="335880"/>
            </a:xfrm>
            <a:custGeom>
              <a:avLst/>
              <a:gdLst/>
              <a:ahLst/>
              <a:rect l="l" t="t" r="r" b="b"/>
              <a:pathLst>
                <a:path w="145" h="193">
                  <a:moveTo>
                    <a:pt x="42" y="96"/>
                  </a:moveTo>
                  <a:cubicBezTo>
                    <a:pt x="45" y="94"/>
                    <a:pt x="48" y="93"/>
                    <a:pt x="51" y="92"/>
                  </a:cubicBezTo>
                  <a:cubicBezTo>
                    <a:pt x="49" y="103"/>
                    <a:pt x="49" y="114"/>
                    <a:pt x="49" y="124"/>
                  </a:cubicBezTo>
                  <a:cubicBezTo>
                    <a:pt x="56" y="119"/>
                    <a:pt x="66" y="114"/>
                    <a:pt x="73" y="109"/>
                  </a:cubicBezTo>
                  <a:cubicBezTo>
                    <a:pt x="80" y="114"/>
                    <a:pt x="90" y="119"/>
                    <a:pt x="97" y="124"/>
                  </a:cubicBezTo>
                  <a:cubicBezTo>
                    <a:pt x="97" y="114"/>
                    <a:pt x="97" y="103"/>
                    <a:pt x="95" y="92"/>
                  </a:cubicBezTo>
                  <a:cubicBezTo>
                    <a:pt x="98" y="93"/>
                    <a:pt x="101" y="94"/>
                    <a:pt x="104" y="96"/>
                  </a:cubicBezTo>
                  <a:cubicBezTo>
                    <a:pt x="112" y="99"/>
                    <a:pt x="118" y="102"/>
                    <a:pt x="120" y="109"/>
                  </a:cubicBezTo>
                  <a:cubicBezTo>
                    <a:pt x="126" y="130"/>
                    <a:pt x="130" y="168"/>
                    <a:pt x="131" y="188"/>
                  </a:cubicBezTo>
                  <a:cubicBezTo>
                    <a:pt x="131" y="190"/>
                    <a:pt x="131" y="191"/>
                    <a:pt x="130" y="191"/>
                  </a:cubicBezTo>
                  <a:cubicBezTo>
                    <a:pt x="129" y="192"/>
                    <a:pt x="128" y="193"/>
                    <a:pt x="127" y="193"/>
                  </a:cubicBezTo>
                  <a:cubicBezTo>
                    <a:pt x="19" y="193"/>
                    <a:pt x="19" y="193"/>
                    <a:pt x="19" y="193"/>
                  </a:cubicBezTo>
                  <a:cubicBezTo>
                    <a:pt x="18" y="193"/>
                    <a:pt x="17" y="192"/>
                    <a:pt x="16" y="191"/>
                  </a:cubicBezTo>
                  <a:cubicBezTo>
                    <a:pt x="16" y="191"/>
                    <a:pt x="15" y="190"/>
                    <a:pt x="15" y="188"/>
                  </a:cubicBezTo>
                  <a:cubicBezTo>
                    <a:pt x="16" y="168"/>
                    <a:pt x="20" y="130"/>
                    <a:pt x="26" y="109"/>
                  </a:cubicBezTo>
                  <a:cubicBezTo>
                    <a:pt x="29" y="102"/>
                    <a:pt x="35" y="99"/>
                    <a:pt x="42" y="96"/>
                  </a:cubicBezTo>
                  <a:close/>
                  <a:moveTo>
                    <a:pt x="99" y="43"/>
                  </a:moveTo>
                  <a:cubicBezTo>
                    <a:pt x="90" y="46"/>
                    <a:pt x="82" y="46"/>
                    <a:pt x="72" y="44"/>
                  </a:cubicBezTo>
                  <a:cubicBezTo>
                    <a:pt x="73" y="38"/>
                    <a:pt x="72" y="35"/>
                    <a:pt x="71" y="29"/>
                  </a:cubicBezTo>
                  <a:cubicBezTo>
                    <a:pt x="69" y="37"/>
                    <a:pt x="67" y="42"/>
                    <a:pt x="63" y="45"/>
                  </a:cubicBezTo>
                  <a:cubicBezTo>
                    <a:pt x="61" y="46"/>
                    <a:pt x="59" y="46"/>
                    <a:pt x="57" y="45"/>
                  </a:cubicBezTo>
                  <a:cubicBezTo>
                    <a:pt x="58" y="40"/>
                    <a:pt x="58" y="38"/>
                    <a:pt x="58" y="33"/>
                  </a:cubicBezTo>
                  <a:cubicBezTo>
                    <a:pt x="56" y="38"/>
                    <a:pt x="54" y="41"/>
                    <a:pt x="50" y="45"/>
                  </a:cubicBezTo>
                  <a:cubicBezTo>
                    <a:pt x="48" y="46"/>
                    <a:pt x="48" y="46"/>
                    <a:pt x="47" y="46"/>
                  </a:cubicBezTo>
                  <a:cubicBezTo>
                    <a:pt x="48" y="54"/>
                    <a:pt x="51" y="62"/>
                    <a:pt x="55" y="69"/>
                  </a:cubicBezTo>
                  <a:cubicBezTo>
                    <a:pt x="61" y="76"/>
                    <a:pt x="66" y="81"/>
                    <a:pt x="73" y="81"/>
                  </a:cubicBezTo>
                  <a:cubicBezTo>
                    <a:pt x="79" y="81"/>
                    <a:pt x="85" y="76"/>
                    <a:pt x="90" y="69"/>
                  </a:cubicBezTo>
                  <a:cubicBezTo>
                    <a:pt x="95" y="61"/>
                    <a:pt x="98" y="52"/>
                    <a:pt x="99" y="43"/>
                  </a:cubicBezTo>
                  <a:close/>
                  <a:moveTo>
                    <a:pt x="99" y="65"/>
                  </a:moveTo>
                  <a:cubicBezTo>
                    <a:pt x="94" y="75"/>
                    <a:pt x="85" y="88"/>
                    <a:pt x="73" y="88"/>
                  </a:cubicBezTo>
                  <a:cubicBezTo>
                    <a:pt x="60" y="88"/>
                    <a:pt x="51" y="75"/>
                    <a:pt x="46" y="65"/>
                  </a:cubicBezTo>
                  <a:cubicBezTo>
                    <a:pt x="39" y="60"/>
                    <a:pt x="37" y="55"/>
                    <a:pt x="36" y="49"/>
                  </a:cubicBezTo>
                  <a:cubicBezTo>
                    <a:pt x="28" y="56"/>
                    <a:pt x="28" y="76"/>
                    <a:pt x="29" y="84"/>
                  </a:cubicBezTo>
                  <a:cubicBezTo>
                    <a:pt x="0" y="87"/>
                    <a:pt x="9" y="45"/>
                    <a:pt x="36" y="41"/>
                  </a:cubicBezTo>
                  <a:cubicBezTo>
                    <a:pt x="36" y="39"/>
                    <a:pt x="36" y="38"/>
                    <a:pt x="36" y="36"/>
                  </a:cubicBezTo>
                  <a:cubicBezTo>
                    <a:pt x="36" y="16"/>
                    <a:pt x="53" y="0"/>
                    <a:pt x="73" y="0"/>
                  </a:cubicBezTo>
                  <a:cubicBezTo>
                    <a:pt x="93" y="0"/>
                    <a:pt x="110" y="16"/>
                    <a:pt x="110" y="36"/>
                  </a:cubicBezTo>
                  <a:cubicBezTo>
                    <a:pt x="110" y="38"/>
                    <a:pt x="110" y="39"/>
                    <a:pt x="109" y="41"/>
                  </a:cubicBezTo>
                  <a:cubicBezTo>
                    <a:pt x="136" y="45"/>
                    <a:pt x="145" y="87"/>
                    <a:pt x="117" y="84"/>
                  </a:cubicBezTo>
                  <a:cubicBezTo>
                    <a:pt x="117" y="75"/>
                    <a:pt x="118" y="55"/>
                    <a:pt x="109" y="48"/>
                  </a:cubicBezTo>
                  <a:cubicBezTo>
                    <a:pt x="107" y="55"/>
                    <a:pt x="105" y="60"/>
                    <a:pt x="99" y="65"/>
                  </a:cubicBezTo>
                  <a:close/>
                </a:path>
              </a:pathLst>
            </a:custGeom>
            <a:solidFill>
              <a:schemeClr val="bg1"/>
            </a:solidFill>
            <a:ln w="9360">
              <a:noFill/>
            </a:ln>
          </p:spPr>
          <p:style>
            <a:lnRef idx="0"/>
            <a:fillRef idx="0"/>
            <a:effectRef idx="0"/>
            <a:fontRef idx="minor"/>
          </p:style>
        </p:sp>
        <p:sp>
          <p:nvSpPr>
            <p:cNvPr id="335" name="CustomShape 16"/>
            <p:cNvSpPr/>
            <p:nvPr/>
          </p:nvSpPr>
          <p:spPr>
            <a:xfrm>
              <a:off x="6256800" y="1765440"/>
              <a:ext cx="239760" cy="366840"/>
            </a:xfrm>
            <a:custGeom>
              <a:avLst/>
              <a:gdLst/>
              <a:ahLst/>
              <a:rect l="l" t="t" r="r" b="b"/>
              <a:pathLst>
                <a:path w="138" h="211">
                  <a:moveTo>
                    <a:pt x="34" y="57"/>
                  </a:moveTo>
                  <a:cubicBezTo>
                    <a:pt x="28" y="42"/>
                    <a:pt x="33" y="32"/>
                    <a:pt x="39" y="24"/>
                  </a:cubicBezTo>
                  <a:cubicBezTo>
                    <a:pt x="48" y="14"/>
                    <a:pt x="60" y="9"/>
                    <a:pt x="72" y="10"/>
                  </a:cubicBezTo>
                  <a:cubicBezTo>
                    <a:pt x="71" y="8"/>
                    <a:pt x="71" y="6"/>
                    <a:pt x="72" y="3"/>
                  </a:cubicBezTo>
                  <a:cubicBezTo>
                    <a:pt x="72" y="2"/>
                    <a:pt x="80" y="11"/>
                    <a:pt x="80" y="10"/>
                  </a:cubicBezTo>
                  <a:cubicBezTo>
                    <a:pt x="81" y="9"/>
                    <a:pt x="85" y="0"/>
                    <a:pt x="85" y="3"/>
                  </a:cubicBezTo>
                  <a:cubicBezTo>
                    <a:pt x="86" y="9"/>
                    <a:pt x="88" y="13"/>
                    <a:pt x="89" y="15"/>
                  </a:cubicBezTo>
                  <a:cubicBezTo>
                    <a:pt x="91" y="14"/>
                    <a:pt x="101" y="9"/>
                    <a:pt x="99" y="12"/>
                  </a:cubicBezTo>
                  <a:cubicBezTo>
                    <a:pt x="97" y="16"/>
                    <a:pt x="96" y="19"/>
                    <a:pt x="95" y="21"/>
                  </a:cubicBezTo>
                  <a:cubicBezTo>
                    <a:pt x="97" y="22"/>
                    <a:pt x="99" y="24"/>
                    <a:pt x="100" y="26"/>
                  </a:cubicBezTo>
                  <a:cubicBezTo>
                    <a:pt x="108" y="37"/>
                    <a:pt x="108" y="47"/>
                    <a:pt x="104" y="57"/>
                  </a:cubicBezTo>
                  <a:cubicBezTo>
                    <a:pt x="107" y="58"/>
                    <a:pt x="107" y="64"/>
                    <a:pt x="107" y="66"/>
                  </a:cubicBezTo>
                  <a:cubicBezTo>
                    <a:pt x="106" y="68"/>
                    <a:pt x="102" y="73"/>
                    <a:pt x="100" y="73"/>
                  </a:cubicBezTo>
                  <a:cubicBezTo>
                    <a:pt x="95" y="86"/>
                    <a:pt x="85" y="106"/>
                    <a:pt x="69" y="106"/>
                  </a:cubicBezTo>
                  <a:cubicBezTo>
                    <a:pt x="52" y="106"/>
                    <a:pt x="43" y="87"/>
                    <a:pt x="38" y="73"/>
                  </a:cubicBezTo>
                  <a:cubicBezTo>
                    <a:pt x="36" y="73"/>
                    <a:pt x="32" y="69"/>
                    <a:pt x="31" y="66"/>
                  </a:cubicBezTo>
                  <a:cubicBezTo>
                    <a:pt x="30" y="64"/>
                    <a:pt x="31" y="59"/>
                    <a:pt x="34" y="57"/>
                  </a:cubicBezTo>
                  <a:close/>
                  <a:moveTo>
                    <a:pt x="96" y="59"/>
                  </a:moveTo>
                  <a:cubicBezTo>
                    <a:pt x="91" y="55"/>
                    <a:pt x="88" y="50"/>
                    <a:pt x="86" y="43"/>
                  </a:cubicBezTo>
                  <a:cubicBezTo>
                    <a:pt x="75" y="55"/>
                    <a:pt x="56" y="57"/>
                    <a:pt x="41" y="56"/>
                  </a:cubicBezTo>
                  <a:cubicBezTo>
                    <a:pt x="44" y="71"/>
                    <a:pt x="51" y="99"/>
                    <a:pt x="69" y="99"/>
                  </a:cubicBezTo>
                  <a:cubicBezTo>
                    <a:pt x="84" y="99"/>
                    <a:pt x="94" y="72"/>
                    <a:pt x="96" y="59"/>
                  </a:cubicBezTo>
                  <a:close/>
                  <a:moveTo>
                    <a:pt x="32" y="110"/>
                  </a:moveTo>
                  <a:cubicBezTo>
                    <a:pt x="22" y="113"/>
                    <a:pt x="11" y="118"/>
                    <a:pt x="10" y="123"/>
                  </a:cubicBezTo>
                  <a:cubicBezTo>
                    <a:pt x="4" y="143"/>
                    <a:pt x="1" y="184"/>
                    <a:pt x="0" y="205"/>
                  </a:cubicBezTo>
                  <a:cubicBezTo>
                    <a:pt x="0" y="208"/>
                    <a:pt x="3" y="211"/>
                    <a:pt x="6" y="211"/>
                  </a:cubicBezTo>
                  <a:cubicBezTo>
                    <a:pt x="48" y="211"/>
                    <a:pt x="90" y="211"/>
                    <a:pt x="132" y="211"/>
                  </a:cubicBezTo>
                  <a:cubicBezTo>
                    <a:pt x="135" y="211"/>
                    <a:pt x="138" y="208"/>
                    <a:pt x="138" y="205"/>
                  </a:cubicBezTo>
                  <a:cubicBezTo>
                    <a:pt x="137" y="184"/>
                    <a:pt x="135" y="143"/>
                    <a:pt x="129" y="123"/>
                  </a:cubicBezTo>
                  <a:cubicBezTo>
                    <a:pt x="127" y="118"/>
                    <a:pt x="116" y="113"/>
                    <a:pt x="106" y="110"/>
                  </a:cubicBezTo>
                  <a:cubicBezTo>
                    <a:pt x="104" y="113"/>
                    <a:pt x="104" y="113"/>
                    <a:pt x="104" y="113"/>
                  </a:cubicBezTo>
                  <a:cubicBezTo>
                    <a:pt x="98" y="126"/>
                    <a:pt x="90" y="132"/>
                    <a:pt x="77" y="140"/>
                  </a:cubicBezTo>
                  <a:cubicBezTo>
                    <a:pt x="75" y="141"/>
                    <a:pt x="74" y="142"/>
                    <a:pt x="72" y="143"/>
                  </a:cubicBezTo>
                  <a:cubicBezTo>
                    <a:pt x="72" y="204"/>
                    <a:pt x="72" y="204"/>
                    <a:pt x="72" y="204"/>
                  </a:cubicBezTo>
                  <a:cubicBezTo>
                    <a:pt x="66" y="204"/>
                    <a:pt x="66" y="204"/>
                    <a:pt x="66" y="204"/>
                  </a:cubicBezTo>
                  <a:cubicBezTo>
                    <a:pt x="66" y="143"/>
                    <a:pt x="66" y="143"/>
                    <a:pt x="66" y="143"/>
                  </a:cubicBezTo>
                  <a:cubicBezTo>
                    <a:pt x="65" y="142"/>
                    <a:pt x="63" y="141"/>
                    <a:pt x="61" y="140"/>
                  </a:cubicBezTo>
                  <a:cubicBezTo>
                    <a:pt x="48" y="132"/>
                    <a:pt x="40" y="126"/>
                    <a:pt x="34" y="113"/>
                  </a:cubicBezTo>
                  <a:cubicBezTo>
                    <a:pt x="32" y="110"/>
                    <a:pt x="32" y="110"/>
                    <a:pt x="32" y="110"/>
                  </a:cubicBezTo>
                  <a:close/>
                  <a:moveTo>
                    <a:pt x="91" y="106"/>
                  </a:moveTo>
                  <a:cubicBezTo>
                    <a:pt x="85" y="117"/>
                    <a:pt x="80" y="119"/>
                    <a:pt x="69" y="128"/>
                  </a:cubicBezTo>
                  <a:cubicBezTo>
                    <a:pt x="58" y="119"/>
                    <a:pt x="53" y="117"/>
                    <a:pt x="48" y="106"/>
                  </a:cubicBezTo>
                  <a:cubicBezTo>
                    <a:pt x="45" y="107"/>
                    <a:pt x="42" y="107"/>
                    <a:pt x="38" y="109"/>
                  </a:cubicBezTo>
                  <a:cubicBezTo>
                    <a:pt x="39" y="110"/>
                    <a:pt x="39" y="110"/>
                    <a:pt x="39" y="110"/>
                  </a:cubicBezTo>
                  <a:cubicBezTo>
                    <a:pt x="39" y="110"/>
                    <a:pt x="40" y="110"/>
                    <a:pt x="40" y="110"/>
                  </a:cubicBezTo>
                  <a:cubicBezTo>
                    <a:pt x="45" y="122"/>
                    <a:pt x="52" y="127"/>
                    <a:pt x="64" y="135"/>
                  </a:cubicBezTo>
                  <a:cubicBezTo>
                    <a:pt x="66" y="136"/>
                    <a:pt x="67" y="137"/>
                    <a:pt x="69" y="138"/>
                  </a:cubicBezTo>
                  <a:cubicBezTo>
                    <a:pt x="71" y="137"/>
                    <a:pt x="72" y="136"/>
                    <a:pt x="74" y="135"/>
                  </a:cubicBezTo>
                  <a:cubicBezTo>
                    <a:pt x="86" y="127"/>
                    <a:pt x="93" y="122"/>
                    <a:pt x="99" y="110"/>
                  </a:cubicBezTo>
                  <a:cubicBezTo>
                    <a:pt x="99" y="110"/>
                    <a:pt x="99" y="110"/>
                    <a:pt x="99" y="110"/>
                  </a:cubicBezTo>
                  <a:cubicBezTo>
                    <a:pt x="99" y="110"/>
                    <a:pt x="99" y="110"/>
                    <a:pt x="99" y="110"/>
                  </a:cubicBezTo>
                  <a:cubicBezTo>
                    <a:pt x="100" y="109"/>
                    <a:pt x="100" y="109"/>
                    <a:pt x="100" y="109"/>
                  </a:cubicBezTo>
                  <a:cubicBezTo>
                    <a:pt x="96" y="107"/>
                    <a:pt x="93" y="107"/>
                    <a:pt x="91" y="106"/>
                  </a:cubicBezTo>
                  <a:close/>
                  <a:moveTo>
                    <a:pt x="82" y="146"/>
                  </a:moveTo>
                  <a:cubicBezTo>
                    <a:pt x="86" y="146"/>
                    <a:pt x="88" y="149"/>
                    <a:pt x="88" y="152"/>
                  </a:cubicBezTo>
                  <a:cubicBezTo>
                    <a:pt x="88" y="155"/>
                    <a:pt x="86" y="158"/>
                    <a:pt x="82" y="158"/>
                  </a:cubicBezTo>
                  <a:cubicBezTo>
                    <a:pt x="79" y="158"/>
                    <a:pt x="77" y="155"/>
                    <a:pt x="77" y="152"/>
                  </a:cubicBezTo>
                  <a:cubicBezTo>
                    <a:pt x="77" y="149"/>
                    <a:pt x="79" y="146"/>
                    <a:pt x="82" y="146"/>
                  </a:cubicBezTo>
                  <a:close/>
                </a:path>
              </a:pathLst>
            </a:custGeom>
            <a:solidFill>
              <a:schemeClr val="bg1"/>
            </a:solidFill>
            <a:ln w="9360">
              <a:noFill/>
            </a:ln>
          </p:spPr>
          <p:style>
            <a:lnRef idx="0"/>
            <a:fillRef idx="0"/>
            <a:effectRef idx="0"/>
            <a:fontRef idx="minor"/>
          </p:style>
        </p:sp>
        <p:sp>
          <p:nvSpPr>
            <p:cNvPr id="336" name="CustomShape 17"/>
            <p:cNvSpPr/>
            <p:nvPr/>
          </p:nvSpPr>
          <p:spPr>
            <a:xfrm>
              <a:off x="6044040" y="2121120"/>
              <a:ext cx="473760" cy="19800"/>
            </a:xfrm>
            <a:custGeom>
              <a:avLst/>
              <a:gdLst/>
              <a:ahLst/>
              <a:rect l="l" t="t" r="r" b="b"/>
              <a:pathLst>
                <a:path w="643" h="28">
                  <a:moveTo>
                    <a:pt x="0" y="0"/>
                  </a:moveTo>
                  <a:lnTo>
                    <a:pt x="643" y="0"/>
                  </a:lnTo>
                  <a:lnTo>
                    <a:pt x="643" y="28"/>
                  </a:lnTo>
                  <a:lnTo>
                    <a:pt x="0" y="28"/>
                  </a:lnTo>
                  <a:lnTo>
                    <a:pt x="0" y="0"/>
                  </a:lnTo>
                  <a:lnTo>
                    <a:pt x="0" y="0"/>
                  </a:lnTo>
                  <a:close/>
                </a:path>
              </a:pathLst>
            </a:custGeom>
            <a:solidFill>
              <a:schemeClr val="bg1"/>
            </a:solidFill>
            <a:ln w="9360">
              <a:noFill/>
            </a:ln>
          </p:spPr>
          <p:style>
            <a:lnRef idx="0"/>
            <a:fillRef idx="0"/>
            <a:effectRef idx="0"/>
            <a:fontRef idx="minor"/>
          </p:style>
        </p:sp>
      </p:grpSp>
      <p:sp>
        <p:nvSpPr>
          <p:cNvPr id="337" name="CustomShape 18"/>
          <p:cNvSpPr/>
          <p:nvPr/>
        </p:nvSpPr>
        <p:spPr>
          <a:xfrm>
            <a:off x="6717600" y="2901240"/>
            <a:ext cx="2537640" cy="5162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pc="-1" strike="noStrike">
                <a:solidFill>
                  <a:srgbClr val="232323"/>
                </a:solidFill>
                <a:latin typeface="Tahoma"/>
                <a:ea typeface="Tahoma"/>
              </a:rPr>
              <a:t>Le niveau des élèves</a:t>
            </a:r>
            <a:endParaRPr b="0" lang="fr-FR" sz="1400" spc="-1" strike="noStrike">
              <a:latin typeface="Arial"/>
            </a:endParaRPr>
          </a:p>
          <a:p>
            <a:pPr algn="ctr">
              <a:lnSpc>
                <a:spcPct val="100000"/>
              </a:lnSpc>
            </a:pPr>
            <a:r>
              <a:rPr b="0" lang="fr-FR" sz="1400" spc="-1" strike="noStrike">
                <a:solidFill>
                  <a:srgbClr val="c00000"/>
                </a:solidFill>
                <a:latin typeface="Calibri"/>
                <a:ea typeface="Tahoma"/>
              </a:rPr>
              <a:t>EN PREMIER</a:t>
            </a:r>
            <a:r>
              <a:rPr b="1" lang="fr-FR" sz="1400" spc="-1" strike="noStrike">
                <a:solidFill>
                  <a:srgbClr val="c00000"/>
                </a:solidFill>
                <a:latin typeface="Calibri"/>
                <a:ea typeface="Tahoma"/>
              </a:rPr>
              <a:t> |</a:t>
            </a:r>
            <a:r>
              <a:rPr b="0" lang="fr-FR" sz="1400" spc="-1" strike="noStrike">
                <a:solidFill>
                  <a:srgbClr val="c00000"/>
                </a:solidFill>
                <a:latin typeface="Calibri"/>
                <a:ea typeface="Tahoma"/>
              </a:rPr>
              <a:t> 25% (+2)</a:t>
            </a:r>
            <a:endParaRPr b="0" lang="fr-FR" sz="1400" spc="-1" strike="noStrike">
              <a:latin typeface="Arial"/>
            </a:endParaRPr>
          </a:p>
        </p:txBody>
      </p:sp>
      <p:sp>
        <p:nvSpPr>
          <p:cNvPr id="338" name="CustomShape 19"/>
          <p:cNvSpPr/>
          <p:nvPr/>
        </p:nvSpPr>
        <p:spPr>
          <a:xfrm>
            <a:off x="7122600" y="3366360"/>
            <a:ext cx="191052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1600" spc="-1" strike="noStrike">
                <a:solidFill>
                  <a:srgbClr val="cf022b"/>
                </a:solidFill>
                <a:latin typeface="Calibri"/>
                <a:ea typeface="DejaVu Sans"/>
              </a:rPr>
              <a:t>AU TOTAL | 45% (+1)</a:t>
            </a:r>
            <a:endParaRPr b="0" lang="fr-FR" sz="1600" spc="-1" strike="noStrike">
              <a:latin typeface="Arial"/>
            </a:endParaRPr>
          </a:p>
        </p:txBody>
      </p:sp>
      <p:sp>
        <p:nvSpPr>
          <p:cNvPr id="339" name="CustomShape 20"/>
          <p:cNvSpPr/>
          <p:nvPr/>
        </p:nvSpPr>
        <p:spPr>
          <a:xfrm>
            <a:off x="3852000" y="3112920"/>
            <a:ext cx="2558520" cy="103320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pc="-1" strike="noStrike">
                <a:solidFill>
                  <a:srgbClr val="232323"/>
                </a:solidFill>
                <a:latin typeface="Tahoma"/>
                <a:ea typeface="Tahoma"/>
              </a:rPr>
              <a:t>Les relations avec </a:t>
            </a:r>
            <a:endParaRPr b="0" lang="fr-FR" sz="1200" spc="-1" strike="noStrike">
              <a:latin typeface="Arial"/>
            </a:endParaRPr>
          </a:p>
          <a:p>
            <a:pPr algn="ctr">
              <a:lnSpc>
                <a:spcPct val="100000"/>
              </a:lnSpc>
            </a:pPr>
            <a:r>
              <a:rPr b="1" lang="fr-FR" sz="1200" spc="-1" strike="noStrike">
                <a:solidFill>
                  <a:srgbClr val="232323"/>
                </a:solidFill>
                <a:latin typeface="Tahoma"/>
                <a:ea typeface="Tahoma"/>
              </a:rPr>
              <a:t>les hiérarchies : </a:t>
            </a:r>
            <a:endParaRPr b="0" lang="fr-FR" sz="1200" spc="-1" strike="noStrike">
              <a:latin typeface="Arial"/>
            </a:endParaRPr>
          </a:p>
          <a:p>
            <a:pPr algn="ctr">
              <a:lnSpc>
                <a:spcPct val="100000"/>
              </a:lnSpc>
            </a:pPr>
            <a:r>
              <a:rPr b="1" lang="fr-FR" sz="1200" spc="-1" strike="noStrike">
                <a:solidFill>
                  <a:srgbClr val="232323"/>
                </a:solidFill>
                <a:latin typeface="Tahoma"/>
                <a:ea typeface="Tahoma"/>
              </a:rPr>
              <a:t>chef d’établissement, inspecteurs</a:t>
            </a:r>
            <a:endParaRPr b="0" lang="fr-FR" sz="1200" spc="-1" strike="noStrike">
              <a:latin typeface="Arial"/>
            </a:endParaRPr>
          </a:p>
          <a:p>
            <a:pPr algn="ctr">
              <a:lnSpc>
                <a:spcPct val="100000"/>
              </a:lnSpc>
            </a:pPr>
            <a:r>
              <a:rPr b="0" lang="fr-FR" sz="1400" spc="-1" strike="noStrike">
                <a:solidFill>
                  <a:srgbClr val="c00000"/>
                </a:solidFill>
                <a:latin typeface="Calibri"/>
                <a:ea typeface="Tahoma"/>
              </a:rPr>
              <a:t>EN PREMIER</a:t>
            </a:r>
            <a:r>
              <a:rPr b="1" lang="fr-FR" sz="1400" spc="-1" strike="noStrike">
                <a:solidFill>
                  <a:srgbClr val="c00000"/>
                </a:solidFill>
                <a:latin typeface="Calibri"/>
                <a:ea typeface="Tahoma"/>
              </a:rPr>
              <a:t> |</a:t>
            </a:r>
            <a:r>
              <a:rPr b="0" lang="fr-FR" sz="1400" spc="-1" strike="noStrike">
                <a:solidFill>
                  <a:srgbClr val="c00000"/>
                </a:solidFill>
                <a:latin typeface="Calibri"/>
                <a:ea typeface="Tahoma"/>
              </a:rPr>
              <a:t> 7% (-4)</a:t>
            </a:r>
            <a:endParaRPr b="0" lang="fr-FR" sz="1400" spc="-1" strike="noStrike">
              <a:latin typeface="Arial"/>
            </a:endParaRPr>
          </a:p>
        </p:txBody>
      </p:sp>
      <p:sp>
        <p:nvSpPr>
          <p:cNvPr id="340" name="CustomShape 21"/>
          <p:cNvSpPr/>
          <p:nvPr/>
        </p:nvSpPr>
        <p:spPr>
          <a:xfrm>
            <a:off x="6867360" y="4295160"/>
            <a:ext cx="2429280" cy="2725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fr-FR" sz="1200" spc="-1" strike="noStrike">
                <a:solidFill>
                  <a:srgbClr val="808080"/>
                </a:solidFill>
                <a:latin typeface="Calibri"/>
                <a:ea typeface="DejaVu Sans"/>
              </a:rPr>
              <a:t>Ne se prononce pas</a:t>
            </a:r>
            <a:r>
              <a:rPr b="1" lang="fr-FR" sz="1200" spc="-1" strike="noStrike">
                <a:solidFill>
                  <a:srgbClr val="808080"/>
                </a:solidFill>
                <a:latin typeface="Calibri"/>
                <a:ea typeface="DejaVu Sans"/>
              </a:rPr>
              <a:t>| 2% | 2%</a:t>
            </a:r>
            <a:r>
              <a:rPr b="1" lang="fr-FR" sz="1200" spc="-1" strike="noStrike">
                <a:solidFill>
                  <a:srgbClr val="808080"/>
                </a:solidFill>
                <a:latin typeface="Calibri"/>
                <a:ea typeface="DejaVu Sans"/>
              </a:rPr>
              <a:t>	</a:t>
            </a:r>
            <a:endParaRPr b="0" lang="fr-FR" sz="1200" spc="-1" strike="noStrike">
              <a:latin typeface="Arial"/>
            </a:endParaRPr>
          </a:p>
        </p:txBody>
      </p:sp>
      <p:sp>
        <p:nvSpPr>
          <p:cNvPr id="341" name="CustomShape 22"/>
          <p:cNvSpPr/>
          <p:nvPr/>
        </p:nvSpPr>
        <p:spPr>
          <a:xfrm>
            <a:off x="443520" y="2835360"/>
            <a:ext cx="3407760" cy="668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pc="-1" strike="noStrike">
                <a:solidFill>
                  <a:srgbClr val="232323"/>
                </a:solidFill>
                <a:latin typeface="Tahoma"/>
                <a:ea typeface="Tahoma"/>
              </a:rPr>
              <a:t>Le nombre de réunions </a:t>
            </a:r>
            <a:endParaRPr b="0" lang="fr-FR" sz="1200" spc="-1" strike="noStrike">
              <a:latin typeface="Arial"/>
            </a:endParaRPr>
          </a:p>
          <a:p>
            <a:pPr algn="ctr">
              <a:lnSpc>
                <a:spcPct val="100000"/>
              </a:lnSpc>
            </a:pPr>
            <a:r>
              <a:rPr b="1" lang="fr-FR" sz="1200" spc="-1" strike="noStrike">
                <a:solidFill>
                  <a:srgbClr val="232323"/>
                </a:solidFill>
                <a:latin typeface="Tahoma"/>
                <a:ea typeface="Tahoma"/>
              </a:rPr>
              <a:t>dans l’établissement</a:t>
            </a:r>
            <a:endParaRPr b="0" lang="fr-FR" sz="1200" spc="-1" strike="noStrike">
              <a:latin typeface="Arial"/>
            </a:endParaRPr>
          </a:p>
          <a:p>
            <a:pPr algn="ctr">
              <a:lnSpc>
                <a:spcPct val="100000"/>
              </a:lnSpc>
            </a:pPr>
            <a:r>
              <a:rPr b="0" lang="fr-FR" sz="1400" spc="-1" strike="noStrike">
                <a:solidFill>
                  <a:srgbClr val="c00000"/>
                </a:solidFill>
                <a:latin typeface="Calibri"/>
                <a:ea typeface="Tahoma"/>
              </a:rPr>
              <a:t>EN PREMIER</a:t>
            </a:r>
            <a:r>
              <a:rPr b="1" lang="fr-FR" sz="1400" spc="-1" strike="noStrike">
                <a:solidFill>
                  <a:srgbClr val="c00000"/>
                </a:solidFill>
                <a:latin typeface="Calibri"/>
                <a:ea typeface="Tahoma"/>
              </a:rPr>
              <a:t> |</a:t>
            </a:r>
            <a:r>
              <a:rPr b="0" lang="fr-FR" sz="1400" spc="-1" strike="noStrike">
                <a:solidFill>
                  <a:srgbClr val="c00000"/>
                </a:solidFill>
                <a:latin typeface="Calibri"/>
                <a:ea typeface="Tahoma"/>
              </a:rPr>
              <a:t> 7% (+2)</a:t>
            </a:r>
            <a:endParaRPr b="0" lang="fr-FR" sz="1400" spc="-1" strike="noStrike">
              <a:latin typeface="Arial"/>
            </a:endParaRPr>
          </a:p>
        </p:txBody>
      </p:sp>
      <p:sp>
        <p:nvSpPr>
          <p:cNvPr id="342" name="CustomShape 23"/>
          <p:cNvSpPr/>
          <p:nvPr/>
        </p:nvSpPr>
        <p:spPr>
          <a:xfrm>
            <a:off x="1336320" y="3481920"/>
            <a:ext cx="176256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1600" spc="-1" strike="noStrike">
                <a:solidFill>
                  <a:srgbClr val="cf022b"/>
                </a:solidFill>
                <a:latin typeface="Calibri"/>
                <a:ea typeface="DejaVu Sans"/>
              </a:rPr>
              <a:t>AU TOTAL |16% (=)</a:t>
            </a:r>
            <a:endParaRPr b="0" lang="fr-FR" sz="1600" spc="-1" strike="noStrike">
              <a:latin typeface="Arial"/>
            </a:endParaRPr>
          </a:p>
        </p:txBody>
      </p:sp>
      <p:sp>
        <p:nvSpPr>
          <p:cNvPr id="343" name="CustomShape 24"/>
          <p:cNvSpPr/>
          <p:nvPr/>
        </p:nvSpPr>
        <p:spPr>
          <a:xfrm>
            <a:off x="1616040" y="2218320"/>
            <a:ext cx="575640" cy="297360"/>
          </a:xfrm>
          <a:custGeom>
            <a:avLst/>
            <a:gdLst/>
            <a:ahLst/>
            <a:rect l="l" t="t" r="r" b="b"/>
            <a:pathLst>
              <a:path w="423" h="219">
                <a:moveTo>
                  <a:pt x="88" y="65"/>
                </a:moveTo>
                <a:cubicBezTo>
                  <a:pt x="87" y="49"/>
                  <a:pt x="79" y="35"/>
                  <a:pt x="62" y="34"/>
                </a:cubicBezTo>
                <a:cubicBezTo>
                  <a:pt x="40" y="32"/>
                  <a:pt x="31" y="48"/>
                  <a:pt x="32" y="64"/>
                </a:cubicBezTo>
                <a:cubicBezTo>
                  <a:pt x="36" y="125"/>
                  <a:pt x="93" y="124"/>
                  <a:pt x="88" y="65"/>
                </a:cubicBezTo>
                <a:close/>
                <a:moveTo>
                  <a:pt x="88" y="105"/>
                </a:moveTo>
                <a:cubicBezTo>
                  <a:pt x="88" y="105"/>
                  <a:pt x="122" y="136"/>
                  <a:pt x="115" y="148"/>
                </a:cubicBezTo>
                <a:cubicBezTo>
                  <a:pt x="84" y="198"/>
                  <a:pt x="84" y="198"/>
                  <a:pt x="84" y="198"/>
                </a:cubicBezTo>
                <a:cubicBezTo>
                  <a:pt x="79" y="205"/>
                  <a:pt x="75" y="204"/>
                  <a:pt x="67" y="204"/>
                </a:cubicBezTo>
                <a:cubicBezTo>
                  <a:pt x="21" y="204"/>
                  <a:pt x="21" y="204"/>
                  <a:pt x="21" y="204"/>
                </a:cubicBezTo>
                <a:cubicBezTo>
                  <a:pt x="0" y="204"/>
                  <a:pt x="39" y="106"/>
                  <a:pt x="39" y="106"/>
                </a:cubicBezTo>
                <a:cubicBezTo>
                  <a:pt x="49" y="113"/>
                  <a:pt x="52" y="114"/>
                  <a:pt x="58" y="116"/>
                </a:cubicBezTo>
                <a:cubicBezTo>
                  <a:pt x="62" y="116"/>
                  <a:pt x="65" y="117"/>
                  <a:pt x="69" y="119"/>
                </a:cubicBezTo>
                <a:cubicBezTo>
                  <a:pt x="75" y="123"/>
                  <a:pt x="79" y="129"/>
                  <a:pt x="82" y="134"/>
                </a:cubicBezTo>
                <a:cubicBezTo>
                  <a:pt x="76" y="118"/>
                  <a:pt x="76" y="118"/>
                  <a:pt x="76" y="118"/>
                </a:cubicBezTo>
                <a:cubicBezTo>
                  <a:pt x="72" y="115"/>
                  <a:pt x="72" y="115"/>
                  <a:pt x="72" y="115"/>
                </a:cubicBezTo>
                <a:cubicBezTo>
                  <a:pt x="75" y="108"/>
                  <a:pt x="75" y="108"/>
                  <a:pt x="75" y="108"/>
                </a:cubicBezTo>
                <a:cubicBezTo>
                  <a:pt x="82" y="110"/>
                  <a:pt x="82" y="110"/>
                  <a:pt x="82" y="110"/>
                </a:cubicBezTo>
                <a:cubicBezTo>
                  <a:pt x="81" y="115"/>
                  <a:pt x="81" y="115"/>
                  <a:pt x="81" y="115"/>
                </a:cubicBezTo>
                <a:cubicBezTo>
                  <a:pt x="89" y="132"/>
                  <a:pt x="89" y="132"/>
                  <a:pt x="89" y="132"/>
                </a:cubicBezTo>
                <a:cubicBezTo>
                  <a:pt x="88" y="127"/>
                  <a:pt x="87" y="121"/>
                  <a:pt x="86" y="116"/>
                </a:cubicBezTo>
                <a:cubicBezTo>
                  <a:pt x="85" y="109"/>
                  <a:pt x="85" y="108"/>
                  <a:pt x="88" y="105"/>
                </a:cubicBezTo>
                <a:close/>
                <a:moveTo>
                  <a:pt x="335" y="65"/>
                </a:moveTo>
                <a:cubicBezTo>
                  <a:pt x="337" y="49"/>
                  <a:pt x="345" y="35"/>
                  <a:pt x="361" y="34"/>
                </a:cubicBezTo>
                <a:cubicBezTo>
                  <a:pt x="383" y="32"/>
                  <a:pt x="392" y="48"/>
                  <a:pt x="391" y="64"/>
                </a:cubicBezTo>
                <a:cubicBezTo>
                  <a:pt x="387" y="125"/>
                  <a:pt x="331" y="124"/>
                  <a:pt x="335" y="65"/>
                </a:cubicBezTo>
                <a:close/>
                <a:moveTo>
                  <a:pt x="335" y="105"/>
                </a:moveTo>
                <a:cubicBezTo>
                  <a:pt x="335" y="105"/>
                  <a:pt x="301" y="136"/>
                  <a:pt x="308" y="148"/>
                </a:cubicBezTo>
                <a:cubicBezTo>
                  <a:pt x="339" y="198"/>
                  <a:pt x="339" y="198"/>
                  <a:pt x="339" y="198"/>
                </a:cubicBezTo>
                <a:cubicBezTo>
                  <a:pt x="344" y="205"/>
                  <a:pt x="349" y="204"/>
                  <a:pt x="356" y="204"/>
                </a:cubicBezTo>
                <a:cubicBezTo>
                  <a:pt x="402" y="204"/>
                  <a:pt x="402" y="204"/>
                  <a:pt x="402" y="204"/>
                </a:cubicBezTo>
                <a:cubicBezTo>
                  <a:pt x="423" y="204"/>
                  <a:pt x="384" y="106"/>
                  <a:pt x="384" y="106"/>
                </a:cubicBezTo>
                <a:cubicBezTo>
                  <a:pt x="375" y="113"/>
                  <a:pt x="371" y="114"/>
                  <a:pt x="365" y="116"/>
                </a:cubicBezTo>
                <a:cubicBezTo>
                  <a:pt x="361" y="116"/>
                  <a:pt x="358" y="117"/>
                  <a:pt x="354" y="119"/>
                </a:cubicBezTo>
                <a:cubicBezTo>
                  <a:pt x="348" y="123"/>
                  <a:pt x="345" y="129"/>
                  <a:pt x="341" y="134"/>
                </a:cubicBezTo>
                <a:cubicBezTo>
                  <a:pt x="347" y="118"/>
                  <a:pt x="347" y="118"/>
                  <a:pt x="347" y="118"/>
                </a:cubicBezTo>
                <a:cubicBezTo>
                  <a:pt x="352" y="115"/>
                  <a:pt x="352" y="115"/>
                  <a:pt x="352" y="115"/>
                </a:cubicBezTo>
                <a:cubicBezTo>
                  <a:pt x="348" y="108"/>
                  <a:pt x="348" y="108"/>
                  <a:pt x="348" y="108"/>
                </a:cubicBezTo>
                <a:cubicBezTo>
                  <a:pt x="341" y="110"/>
                  <a:pt x="341" y="110"/>
                  <a:pt x="341" y="110"/>
                </a:cubicBezTo>
                <a:cubicBezTo>
                  <a:pt x="342" y="115"/>
                  <a:pt x="342" y="115"/>
                  <a:pt x="342" y="115"/>
                </a:cubicBezTo>
                <a:cubicBezTo>
                  <a:pt x="335" y="132"/>
                  <a:pt x="335" y="132"/>
                  <a:pt x="335" y="132"/>
                </a:cubicBezTo>
                <a:cubicBezTo>
                  <a:pt x="335" y="127"/>
                  <a:pt x="336" y="121"/>
                  <a:pt x="337" y="116"/>
                </a:cubicBezTo>
                <a:cubicBezTo>
                  <a:pt x="338" y="109"/>
                  <a:pt x="338" y="108"/>
                  <a:pt x="335" y="105"/>
                </a:cubicBezTo>
                <a:close/>
                <a:moveTo>
                  <a:pt x="236" y="25"/>
                </a:moveTo>
                <a:cubicBezTo>
                  <a:pt x="235" y="11"/>
                  <a:pt x="226" y="0"/>
                  <a:pt x="211" y="0"/>
                </a:cubicBezTo>
                <a:cubicBezTo>
                  <a:pt x="195" y="0"/>
                  <a:pt x="186" y="11"/>
                  <a:pt x="186" y="25"/>
                </a:cubicBezTo>
                <a:cubicBezTo>
                  <a:pt x="186" y="79"/>
                  <a:pt x="236" y="78"/>
                  <a:pt x="236" y="25"/>
                </a:cubicBezTo>
                <a:close/>
                <a:moveTo>
                  <a:pt x="152" y="124"/>
                </a:moveTo>
                <a:cubicBezTo>
                  <a:pt x="152" y="111"/>
                  <a:pt x="154" y="96"/>
                  <a:pt x="160" y="85"/>
                </a:cubicBezTo>
                <a:cubicBezTo>
                  <a:pt x="165" y="75"/>
                  <a:pt x="175" y="65"/>
                  <a:pt x="187" y="65"/>
                </a:cubicBezTo>
                <a:cubicBezTo>
                  <a:pt x="190" y="65"/>
                  <a:pt x="190" y="65"/>
                  <a:pt x="190" y="65"/>
                </a:cubicBezTo>
                <a:cubicBezTo>
                  <a:pt x="206" y="90"/>
                  <a:pt x="206" y="90"/>
                  <a:pt x="206" y="90"/>
                </a:cubicBezTo>
                <a:cubicBezTo>
                  <a:pt x="206" y="77"/>
                  <a:pt x="206" y="77"/>
                  <a:pt x="206" y="77"/>
                </a:cubicBezTo>
                <a:cubicBezTo>
                  <a:pt x="204" y="74"/>
                  <a:pt x="204" y="74"/>
                  <a:pt x="204" y="74"/>
                </a:cubicBezTo>
                <a:cubicBezTo>
                  <a:pt x="211" y="69"/>
                  <a:pt x="211" y="69"/>
                  <a:pt x="211" y="69"/>
                </a:cubicBezTo>
                <a:cubicBezTo>
                  <a:pt x="218" y="74"/>
                  <a:pt x="218" y="74"/>
                  <a:pt x="218" y="74"/>
                </a:cubicBezTo>
                <a:cubicBezTo>
                  <a:pt x="215" y="77"/>
                  <a:pt x="215" y="77"/>
                  <a:pt x="215" y="77"/>
                </a:cubicBezTo>
                <a:cubicBezTo>
                  <a:pt x="216" y="90"/>
                  <a:pt x="216" y="90"/>
                  <a:pt x="216" y="90"/>
                </a:cubicBezTo>
                <a:cubicBezTo>
                  <a:pt x="232" y="65"/>
                  <a:pt x="232" y="65"/>
                  <a:pt x="232" y="65"/>
                </a:cubicBezTo>
                <a:cubicBezTo>
                  <a:pt x="234" y="65"/>
                  <a:pt x="234" y="65"/>
                  <a:pt x="234" y="65"/>
                </a:cubicBezTo>
                <a:cubicBezTo>
                  <a:pt x="246" y="65"/>
                  <a:pt x="257" y="75"/>
                  <a:pt x="262" y="85"/>
                </a:cubicBezTo>
                <a:cubicBezTo>
                  <a:pt x="268" y="96"/>
                  <a:pt x="270" y="111"/>
                  <a:pt x="270" y="124"/>
                </a:cubicBezTo>
                <a:cubicBezTo>
                  <a:pt x="152" y="124"/>
                  <a:pt x="152" y="124"/>
                  <a:pt x="152" y="124"/>
                </a:cubicBezTo>
                <a:close/>
                <a:moveTo>
                  <a:pt x="342" y="219"/>
                </a:moveTo>
                <a:cubicBezTo>
                  <a:pt x="288" y="132"/>
                  <a:pt x="288" y="132"/>
                  <a:pt x="288" y="132"/>
                </a:cubicBezTo>
                <a:cubicBezTo>
                  <a:pt x="288" y="132"/>
                  <a:pt x="287" y="132"/>
                  <a:pt x="287" y="132"/>
                </a:cubicBezTo>
                <a:cubicBezTo>
                  <a:pt x="136" y="132"/>
                  <a:pt x="136" y="132"/>
                  <a:pt x="136" y="132"/>
                </a:cubicBezTo>
                <a:cubicBezTo>
                  <a:pt x="136" y="132"/>
                  <a:pt x="135" y="132"/>
                  <a:pt x="135" y="132"/>
                </a:cubicBezTo>
                <a:cubicBezTo>
                  <a:pt x="81" y="219"/>
                  <a:pt x="81" y="219"/>
                  <a:pt x="81" y="219"/>
                </a:cubicBezTo>
                <a:cubicBezTo>
                  <a:pt x="342" y="219"/>
                  <a:pt x="342" y="219"/>
                  <a:pt x="342" y="219"/>
                </a:cubicBezTo>
                <a:close/>
              </a:path>
            </a:pathLst>
          </a:custGeom>
          <a:solidFill>
            <a:schemeClr val="bg1"/>
          </a:solidFill>
          <a:ln w="9360">
            <a:noFill/>
          </a:ln>
        </p:spPr>
        <p:style>
          <a:lnRef idx="0"/>
          <a:fillRef idx="0"/>
          <a:effectRef idx="0"/>
          <a:fontRef idx="minor"/>
        </p:style>
      </p:sp>
      <p:grpSp>
        <p:nvGrpSpPr>
          <p:cNvPr id="344" name="Group 25"/>
          <p:cNvGrpSpPr/>
          <p:nvPr/>
        </p:nvGrpSpPr>
        <p:grpSpPr>
          <a:xfrm>
            <a:off x="4901040" y="2586600"/>
            <a:ext cx="322200" cy="411840"/>
            <a:chOff x="4901040" y="2586600"/>
            <a:chExt cx="322200" cy="411840"/>
          </a:xfrm>
        </p:grpSpPr>
        <p:sp>
          <p:nvSpPr>
            <p:cNvPr id="345" name="CustomShape 26"/>
            <p:cNvSpPr/>
            <p:nvPr/>
          </p:nvSpPr>
          <p:spPr>
            <a:xfrm>
              <a:off x="4988880" y="2847240"/>
              <a:ext cx="234360" cy="151200"/>
            </a:xfrm>
            <a:custGeom>
              <a:avLst/>
              <a:gdLst/>
              <a:ahLst/>
              <a:rect l="l" t="t" r="r" b="b"/>
              <a:pathLst>
                <a:path w="486" h="314">
                  <a:moveTo>
                    <a:pt x="0" y="0"/>
                  </a:moveTo>
                  <a:lnTo>
                    <a:pt x="486" y="0"/>
                  </a:lnTo>
                  <a:lnTo>
                    <a:pt x="451" y="175"/>
                  </a:lnTo>
                  <a:lnTo>
                    <a:pt x="413" y="175"/>
                  </a:lnTo>
                  <a:lnTo>
                    <a:pt x="413" y="54"/>
                  </a:lnTo>
                  <a:lnTo>
                    <a:pt x="73" y="54"/>
                  </a:lnTo>
                  <a:lnTo>
                    <a:pt x="73" y="175"/>
                  </a:lnTo>
                  <a:lnTo>
                    <a:pt x="33" y="175"/>
                  </a:lnTo>
                  <a:lnTo>
                    <a:pt x="0" y="0"/>
                  </a:lnTo>
                  <a:lnTo>
                    <a:pt x="0" y="0"/>
                  </a:lnTo>
                  <a:close/>
                  <a:moveTo>
                    <a:pt x="87" y="314"/>
                  </a:moveTo>
                  <a:lnTo>
                    <a:pt x="399" y="314"/>
                  </a:lnTo>
                  <a:lnTo>
                    <a:pt x="399" y="68"/>
                  </a:lnTo>
                  <a:lnTo>
                    <a:pt x="87" y="68"/>
                  </a:lnTo>
                  <a:lnTo>
                    <a:pt x="87" y="314"/>
                  </a:lnTo>
                  <a:lnTo>
                    <a:pt x="87" y="314"/>
                  </a:lnTo>
                  <a:close/>
                </a:path>
              </a:pathLst>
            </a:custGeom>
            <a:solidFill>
              <a:schemeClr val="bg1"/>
            </a:solidFill>
            <a:ln w="9360">
              <a:noFill/>
            </a:ln>
          </p:spPr>
          <p:style>
            <a:lnRef idx="0"/>
            <a:fillRef idx="0"/>
            <a:effectRef idx="0"/>
            <a:fontRef idx="minor"/>
          </p:style>
        </p:sp>
        <p:sp>
          <p:nvSpPr>
            <p:cNvPr id="346" name="CustomShape 27"/>
            <p:cNvSpPr/>
            <p:nvPr/>
          </p:nvSpPr>
          <p:spPr>
            <a:xfrm>
              <a:off x="4901040" y="2586600"/>
              <a:ext cx="145440" cy="131760"/>
            </a:xfrm>
            <a:custGeom>
              <a:avLst/>
              <a:gdLst/>
              <a:ahLst/>
              <a:rect l="l" t="t" r="r" b="b"/>
              <a:pathLst>
                <a:path w="128" h="116">
                  <a:moveTo>
                    <a:pt x="109" y="96"/>
                  </a:moveTo>
                  <a:cubicBezTo>
                    <a:pt x="105" y="102"/>
                    <a:pt x="107" y="108"/>
                    <a:pt x="109" y="115"/>
                  </a:cubicBezTo>
                  <a:cubicBezTo>
                    <a:pt x="109" y="116"/>
                    <a:pt x="108" y="116"/>
                    <a:pt x="107" y="116"/>
                  </a:cubicBezTo>
                  <a:cubicBezTo>
                    <a:pt x="99" y="112"/>
                    <a:pt x="92" y="105"/>
                    <a:pt x="91" y="96"/>
                  </a:cubicBezTo>
                  <a:cubicBezTo>
                    <a:pt x="71" y="96"/>
                    <a:pt x="28" y="96"/>
                    <a:pt x="8" y="96"/>
                  </a:cubicBezTo>
                  <a:cubicBezTo>
                    <a:pt x="4" y="96"/>
                    <a:pt x="0" y="92"/>
                    <a:pt x="0" y="88"/>
                  </a:cubicBezTo>
                  <a:cubicBezTo>
                    <a:pt x="0" y="9"/>
                    <a:pt x="0" y="9"/>
                    <a:pt x="0" y="9"/>
                  </a:cubicBezTo>
                  <a:cubicBezTo>
                    <a:pt x="0" y="3"/>
                    <a:pt x="4" y="0"/>
                    <a:pt x="9" y="0"/>
                  </a:cubicBezTo>
                  <a:cubicBezTo>
                    <a:pt x="118" y="0"/>
                    <a:pt x="118" y="0"/>
                    <a:pt x="118" y="0"/>
                  </a:cubicBezTo>
                  <a:cubicBezTo>
                    <a:pt x="123" y="0"/>
                    <a:pt x="128" y="3"/>
                    <a:pt x="128" y="9"/>
                  </a:cubicBezTo>
                  <a:cubicBezTo>
                    <a:pt x="128" y="88"/>
                    <a:pt x="128" y="88"/>
                    <a:pt x="128" y="88"/>
                  </a:cubicBezTo>
                  <a:cubicBezTo>
                    <a:pt x="128" y="92"/>
                    <a:pt x="124" y="96"/>
                    <a:pt x="119" y="96"/>
                  </a:cubicBezTo>
                  <a:cubicBezTo>
                    <a:pt x="108" y="96"/>
                    <a:pt x="120" y="96"/>
                    <a:pt x="109" y="96"/>
                  </a:cubicBezTo>
                  <a:close/>
                  <a:moveTo>
                    <a:pt x="19" y="24"/>
                  </a:moveTo>
                  <a:cubicBezTo>
                    <a:pt x="108" y="24"/>
                    <a:pt x="108" y="24"/>
                    <a:pt x="108" y="24"/>
                  </a:cubicBezTo>
                  <a:cubicBezTo>
                    <a:pt x="108" y="32"/>
                    <a:pt x="108" y="32"/>
                    <a:pt x="108" y="32"/>
                  </a:cubicBezTo>
                  <a:cubicBezTo>
                    <a:pt x="19" y="32"/>
                    <a:pt x="19" y="32"/>
                    <a:pt x="19" y="32"/>
                  </a:cubicBezTo>
                  <a:cubicBezTo>
                    <a:pt x="19" y="24"/>
                    <a:pt x="19" y="24"/>
                    <a:pt x="19" y="24"/>
                  </a:cubicBezTo>
                  <a:close/>
                  <a:moveTo>
                    <a:pt x="19" y="41"/>
                  </a:moveTo>
                  <a:cubicBezTo>
                    <a:pt x="108" y="41"/>
                    <a:pt x="108" y="41"/>
                    <a:pt x="108" y="41"/>
                  </a:cubicBezTo>
                  <a:cubicBezTo>
                    <a:pt x="108" y="50"/>
                    <a:pt x="108" y="50"/>
                    <a:pt x="108" y="50"/>
                  </a:cubicBezTo>
                  <a:cubicBezTo>
                    <a:pt x="19" y="50"/>
                    <a:pt x="19" y="50"/>
                    <a:pt x="19" y="50"/>
                  </a:cubicBezTo>
                  <a:cubicBezTo>
                    <a:pt x="19" y="41"/>
                    <a:pt x="19" y="41"/>
                    <a:pt x="19" y="41"/>
                  </a:cubicBezTo>
                  <a:close/>
                  <a:moveTo>
                    <a:pt x="19" y="59"/>
                  </a:moveTo>
                  <a:cubicBezTo>
                    <a:pt x="73" y="59"/>
                    <a:pt x="73" y="59"/>
                    <a:pt x="73" y="59"/>
                  </a:cubicBezTo>
                  <a:cubicBezTo>
                    <a:pt x="73" y="67"/>
                    <a:pt x="73" y="67"/>
                    <a:pt x="73" y="67"/>
                  </a:cubicBezTo>
                  <a:cubicBezTo>
                    <a:pt x="19" y="67"/>
                    <a:pt x="19" y="67"/>
                    <a:pt x="19" y="67"/>
                  </a:cubicBezTo>
                  <a:cubicBezTo>
                    <a:pt x="19" y="59"/>
                    <a:pt x="19" y="59"/>
                    <a:pt x="19" y="59"/>
                  </a:cubicBezTo>
                  <a:close/>
                </a:path>
              </a:pathLst>
            </a:custGeom>
            <a:solidFill>
              <a:schemeClr val="bg1"/>
            </a:solidFill>
            <a:ln w="9360">
              <a:noFill/>
            </a:ln>
          </p:spPr>
          <p:style>
            <a:lnRef idx="0"/>
            <a:fillRef idx="0"/>
            <a:effectRef idx="0"/>
            <a:fontRef idx="minor"/>
          </p:style>
        </p:sp>
        <p:sp>
          <p:nvSpPr>
            <p:cNvPr id="347" name="CustomShape 28"/>
            <p:cNvSpPr/>
            <p:nvPr/>
          </p:nvSpPr>
          <p:spPr>
            <a:xfrm>
              <a:off x="4997520" y="2596680"/>
              <a:ext cx="216360" cy="240480"/>
            </a:xfrm>
            <a:custGeom>
              <a:avLst/>
              <a:gdLst/>
              <a:ahLst/>
              <a:rect l="l" t="t" r="r" b="b"/>
              <a:pathLst>
                <a:path w="190" h="211">
                  <a:moveTo>
                    <a:pt x="137" y="42"/>
                  </a:moveTo>
                  <a:cubicBezTo>
                    <a:pt x="136" y="19"/>
                    <a:pt x="120" y="0"/>
                    <a:pt x="95" y="0"/>
                  </a:cubicBezTo>
                  <a:cubicBezTo>
                    <a:pt x="68" y="0"/>
                    <a:pt x="54" y="19"/>
                    <a:pt x="53" y="42"/>
                  </a:cubicBezTo>
                  <a:cubicBezTo>
                    <a:pt x="53" y="130"/>
                    <a:pt x="137" y="129"/>
                    <a:pt x="137" y="42"/>
                  </a:cubicBezTo>
                  <a:close/>
                  <a:moveTo>
                    <a:pt x="0" y="204"/>
                  </a:moveTo>
                  <a:cubicBezTo>
                    <a:pt x="0" y="182"/>
                    <a:pt x="2" y="158"/>
                    <a:pt x="11" y="139"/>
                  </a:cubicBezTo>
                  <a:cubicBezTo>
                    <a:pt x="20" y="123"/>
                    <a:pt x="37" y="107"/>
                    <a:pt x="56" y="107"/>
                  </a:cubicBezTo>
                  <a:cubicBezTo>
                    <a:pt x="64" y="107"/>
                    <a:pt x="64" y="107"/>
                    <a:pt x="64" y="107"/>
                  </a:cubicBezTo>
                  <a:cubicBezTo>
                    <a:pt x="82" y="124"/>
                    <a:pt x="108" y="124"/>
                    <a:pt x="126" y="107"/>
                  </a:cubicBezTo>
                  <a:cubicBezTo>
                    <a:pt x="134" y="107"/>
                    <a:pt x="134" y="107"/>
                    <a:pt x="134" y="107"/>
                  </a:cubicBezTo>
                  <a:cubicBezTo>
                    <a:pt x="153" y="107"/>
                    <a:pt x="170" y="123"/>
                    <a:pt x="179" y="139"/>
                  </a:cubicBezTo>
                  <a:cubicBezTo>
                    <a:pt x="188" y="158"/>
                    <a:pt x="190" y="182"/>
                    <a:pt x="190" y="204"/>
                  </a:cubicBezTo>
                  <a:cubicBezTo>
                    <a:pt x="190" y="211"/>
                    <a:pt x="190" y="211"/>
                    <a:pt x="190" y="211"/>
                  </a:cubicBezTo>
                  <a:cubicBezTo>
                    <a:pt x="125" y="211"/>
                    <a:pt x="125" y="211"/>
                    <a:pt x="125" y="211"/>
                  </a:cubicBezTo>
                  <a:cubicBezTo>
                    <a:pt x="125" y="195"/>
                    <a:pt x="125" y="195"/>
                    <a:pt x="125" y="195"/>
                  </a:cubicBezTo>
                  <a:cubicBezTo>
                    <a:pt x="127" y="193"/>
                    <a:pt x="128" y="190"/>
                    <a:pt x="127" y="187"/>
                  </a:cubicBezTo>
                  <a:cubicBezTo>
                    <a:pt x="120" y="159"/>
                    <a:pt x="120" y="159"/>
                    <a:pt x="120" y="159"/>
                  </a:cubicBezTo>
                  <a:cubicBezTo>
                    <a:pt x="119" y="155"/>
                    <a:pt x="115" y="153"/>
                    <a:pt x="111" y="154"/>
                  </a:cubicBezTo>
                  <a:cubicBezTo>
                    <a:pt x="107" y="155"/>
                    <a:pt x="104" y="159"/>
                    <a:pt x="105" y="163"/>
                  </a:cubicBezTo>
                  <a:cubicBezTo>
                    <a:pt x="113" y="191"/>
                    <a:pt x="113" y="191"/>
                    <a:pt x="113" y="191"/>
                  </a:cubicBezTo>
                  <a:cubicBezTo>
                    <a:pt x="114" y="193"/>
                    <a:pt x="115" y="195"/>
                    <a:pt x="116" y="195"/>
                  </a:cubicBezTo>
                  <a:cubicBezTo>
                    <a:pt x="116" y="211"/>
                    <a:pt x="116" y="211"/>
                    <a:pt x="116" y="211"/>
                  </a:cubicBezTo>
                  <a:cubicBezTo>
                    <a:pt x="73" y="211"/>
                    <a:pt x="73" y="211"/>
                    <a:pt x="73" y="211"/>
                  </a:cubicBezTo>
                  <a:cubicBezTo>
                    <a:pt x="73" y="196"/>
                    <a:pt x="73" y="196"/>
                    <a:pt x="73" y="196"/>
                  </a:cubicBezTo>
                  <a:cubicBezTo>
                    <a:pt x="75" y="195"/>
                    <a:pt x="76" y="193"/>
                    <a:pt x="77" y="191"/>
                  </a:cubicBezTo>
                  <a:cubicBezTo>
                    <a:pt x="85" y="163"/>
                    <a:pt x="85" y="163"/>
                    <a:pt x="85" y="163"/>
                  </a:cubicBezTo>
                  <a:cubicBezTo>
                    <a:pt x="86" y="159"/>
                    <a:pt x="83" y="155"/>
                    <a:pt x="79" y="154"/>
                  </a:cubicBezTo>
                  <a:cubicBezTo>
                    <a:pt x="75" y="153"/>
                    <a:pt x="71" y="155"/>
                    <a:pt x="70" y="159"/>
                  </a:cubicBezTo>
                  <a:cubicBezTo>
                    <a:pt x="63" y="187"/>
                    <a:pt x="63" y="187"/>
                    <a:pt x="63" y="187"/>
                  </a:cubicBezTo>
                  <a:cubicBezTo>
                    <a:pt x="62" y="190"/>
                    <a:pt x="63" y="192"/>
                    <a:pt x="65" y="194"/>
                  </a:cubicBezTo>
                  <a:cubicBezTo>
                    <a:pt x="65" y="211"/>
                    <a:pt x="65" y="211"/>
                    <a:pt x="65" y="211"/>
                  </a:cubicBezTo>
                  <a:cubicBezTo>
                    <a:pt x="0" y="211"/>
                    <a:pt x="0" y="211"/>
                    <a:pt x="0" y="211"/>
                  </a:cubicBezTo>
                  <a:cubicBezTo>
                    <a:pt x="0" y="204"/>
                    <a:pt x="0" y="204"/>
                    <a:pt x="0" y="204"/>
                  </a:cubicBezTo>
                  <a:close/>
                </a:path>
              </a:pathLst>
            </a:custGeom>
            <a:solidFill>
              <a:schemeClr val="bg1"/>
            </a:solidFill>
            <a:ln w="9360">
              <a:noFill/>
            </a:ln>
          </p:spPr>
          <p:style>
            <a:lnRef idx="0"/>
            <a:fillRef idx="0"/>
            <a:effectRef idx="0"/>
            <a:fontRef idx="minor"/>
          </p:style>
        </p:sp>
      </p:grpSp>
      <p:pic>
        <p:nvPicPr>
          <p:cNvPr id="348" name="Image 125" descr=""/>
          <p:cNvPicPr/>
          <p:nvPr/>
        </p:nvPicPr>
        <p:blipFill>
          <a:blip r:embed="rId1"/>
          <a:stretch/>
        </p:blipFill>
        <p:spPr>
          <a:xfrm>
            <a:off x="3461400" y="1689120"/>
            <a:ext cx="425160" cy="432720"/>
          </a:xfrm>
          <a:prstGeom prst="rect">
            <a:avLst/>
          </a:prstGeom>
          <a:ln>
            <a:noFill/>
          </a:ln>
        </p:spPr>
      </p:pic>
      <p:sp>
        <p:nvSpPr>
          <p:cNvPr id="349" name="CustomShape 29"/>
          <p:cNvSpPr/>
          <p:nvPr/>
        </p:nvSpPr>
        <p:spPr>
          <a:xfrm>
            <a:off x="2054160" y="651600"/>
            <a:ext cx="378720" cy="402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ffffff"/>
                </a:solidFill>
                <a:latin typeface="Calibri"/>
                <a:ea typeface="DejaVu Sans"/>
              </a:rPr>
              <a:t>1</a:t>
            </a:r>
            <a:endParaRPr b="0" lang="fr-FR" sz="1800" spc="-1" strike="noStrike">
              <a:latin typeface="Arial"/>
            </a:endParaRPr>
          </a:p>
        </p:txBody>
      </p:sp>
      <p:sp>
        <p:nvSpPr>
          <p:cNvPr id="350" name="CustomShape 30"/>
          <p:cNvSpPr/>
          <p:nvPr/>
        </p:nvSpPr>
        <p:spPr>
          <a:xfrm>
            <a:off x="5195880" y="877320"/>
            <a:ext cx="378720" cy="402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ffffff"/>
                </a:solidFill>
                <a:latin typeface="Calibri"/>
                <a:ea typeface="DejaVu Sans"/>
              </a:rPr>
              <a:t>2</a:t>
            </a:r>
            <a:endParaRPr b="0" lang="fr-FR" sz="1800" spc="-1" strike="noStrike">
              <a:latin typeface="Arial"/>
            </a:endParaRPr>
          </a:p>
        </p:txBody>
      </p:sp>
      <p:sp>
        <p:nvSpPr>
          <p:cNvPr id="351" name="CustomShape 31"/>
          <p:cNvSpPr/>
          <p:nvPr/>
        </p:nvSpPr>
        <p:spPr>
          <a:xfrm>
            <a:off x="6626160" y="2844000"/>
            <a:ext cx="378720" cy="402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ffffff"/>
                </a:solidFill>
                <a:latin typeface="Calibri"/>
                <a:ea typeface="DejaVu Sans"/>
              </a:rPr>
              <a:t>3</a:t>
            </a:r>
            <a:endParaRPr b="0" lang="fr-FR" sz="1800" spc="-1" strike="noStrike">
              <a:latin typeface="Arial"/>
            </a:endParaRPr>
          </a:p>
        </p:txBody>
      </p:sp>
      <p:sp>
        <p:nvSpPr>
          <p:cNvPr id="352" name="CustomShape 32"/>
          <p:cNvSpPr/>
          <p:nvPr/>
        </p:nvSpPr>
        <p:spPr>
          <a:xfrm>
            <a:off x="4029840" y="3138480"/>
            <a:ext cx="378720" cy="402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ffffff"/>
                </a:solidFill>
                <a:latin typeface="Calibri"/>
                <a:ea typeface="DejaVu Sans"/>
              </a:rPr>
              <a:t>4</a:t>
            </a:r>
            <a:endParaRPr b="0" lang="fr-FR" sz="1800" spc="-1" strike="noStrike">
              <a:latin typeface="Arial"/>
            </a:endParaRPr>
          </a:p>
        </p:txBody>
      </p:sp>
      <p:sp>
        <p:nvSpPr>
          <p:cNvPr id="353" name="CustomShape 33"/>
          <p:cNvSpPr/>
          <p:nvPr/>
        </p:nvSpPr>
        <p:spPr>
          <a:xfrm>
            <a:off x="811080" y="2901240"/>
            <a:ext cx="378720" cy="402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ffffff"/>
                </a:solidFill>
                <a:latin typeface="Calibri"/>
                <a:ea typeface="DejaVu Sans"/>
              </a:rPr>
              <a:t>5</a:t>
            </a:r>
            <a:endParaRPr b="0" lang="fr-FR" sz="1800" spc="-1" strike="noStrike">
              <a:latin typeface="Arial"/>
            </a:endParaRPr>
          </a:p>
        </p:txBody>
      </p:sp>
      <p:sp>
        <p:nvSpPr>
          <p:cNvPr id="354" name="CustomShape 34"/>
          <p:cNvSpPr/>
          <p:nvPr/>
        </p:nvSpPr>
        <p:spPr>
          <a:xfrm>
            <a:off x="4313880" y="4116600"/>
            <a:ext cx="191052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1600" spc="-1" strike="noStrike">
                <a:solidFill>
                  <a:srgbClr val="cf022b"/>
                </a:solidFill>
                <a:latin typeface="Calibri"/>
                <a:ea typeface="DejaVu Sans"/>
              </a:rPr>
              <a:t>AU TOTAL | 21% (+1)</a:t>
            </a:r>
            <a:endParaRPr b="0" lang="fr-FR" sz="1600" spc="-1" strike="noStrike">
              <a:latin typeface="Arial"/>
            </a:endParaRPr>
          </a:p>
        </p:txBody>
      </p:sp>
      <p:sp>
        <p:nvSpPr>
          <p:cNvPr id="355" name="CustomShape 35"/>
          <p:cNvSpPr/>
          <p:nvPr/>
        </p:nvSpPr>
        <p:spPr>
          <a:xfrm>
            <a:off x="3161160" y="4572360"/>
            <a:ext cx="2507400" cy="167400"/>
          </a:xfrm>
          <a:prstGeom prst="rect">
            <a:avLst/>
          </a:prstGeom>
          <a:noFill/>
          <a:ln>
            <a:noFill/>
          </a:ln>
        </p:spPr>
        <p:style>
          <a:lnRef idx="0"/>
          <a:fillRef idx="0"/>
          <a:effectRef idx="0"/>
          <a:fontRef idx="minor"/>
        </p:style>
        <p:txBody>
          <a:bodyPr lIns="0" rIns="0" tIns="0" bIns="0"/>
          <a:p>
            <a:pPr marL="4680">
              <a:lnSpc>
                <a:spcPct val="100000"/>
              </a:lnSpc>
            </a:pPr>
            <a:r>
              <a:rPr b="0" lang="fr-FR" sz="1100" spc="-1" strike="noStrike">
                <a:solidFill>
                  <a:srgbClr val="232323"/>
                </a:solidFill>
                <a:latin typeface="Calibri"/>
                <a:ea typeface="DejaVu Sans"/>
              </a:rPr>
              <a:t>*Evolutions par rapport à 2014</a:t>
            </a:r>
            <a:endParaRPr b="0" lang="fr-FR" sz="11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CustomShape 1"/>
          <p:cNvSpPr/>
          <p:nvPr/>
        </p:nvSpPr>
        <p:spPr>
          <a:xfrm>
            <a:off x="158760" y="12276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 mesure à mettre en place en priorité </a:t>
            </a:r>
            <a:endParaRPr b="0" lang="fr-FR" sz="2000" spc="-1" strike="noStrike">
              <a:latin typeface="Arial"/>
            </a:endParaRPr>
          </a:p>
        </p:txBody>
      </p:sp>
      <p:sp>
        <p:nvSpPr>
          <p:cNvPr id="357" name="CustomShape 2"/>
          <p:cNvSpPr/>
          <p:nvPr/>
        </p:nvSpPr>
        <p:spPr>
          <a:xfrm>
            <a:off x="505440" y="4748040"/>
            <a:ext cx="7905960" cy="317520"/>
          </a:xfrm>
          <a:prstGeom prst="rect">
            <a:avLst/>
          </a:prstGeom>
          <a:solidFill>
            <a:srgbClr val="ffffff"/>
          </a:solid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Pour vous, aujourd’hui, qu’est-ce qui vous paraît le plus urgent ? </a:t>
            </a:r>
            <a:endParaRPr b="0" lang="fr-FR" sz="1200" spc="-1" strike="noStrike">
              <a:latin typeface="Arial"/>
            </a:endParaRPr>
          </a:p>
        </p:txBody>
      </p:sp>
      <p:sp>
        <p:nvSpPr>
          <p:cNvPr id="358" name="CustomShape 3"/>
          <p:cNvSpPr/>
          <p:nvPr/>
        </p:nvSpPr>
        <p:spPr>
          <a:xfrm>
            <a:off x="3098880" y="942120"/>
            <a:ext cx="4966560" cy="1003320"/>
          </a:xfrm>
          <a:prstGeom prst="rect">
            <a:avLst/>
          </a:prstGeom>
          <a:noFill/>
          <a:ln>
            <a:noFill/>
          </a:ln>
        </p:spPr>
        <p:style>
          <a:lnRef idx="0"/>
          <a:fillRef idx="0"/>
          <a:effectRef idx="0"/>
          <a:fontRef idx="minor"/>
        </p:style>
        <p:txBody>
          <a:bodyPr lIns="90000" rIns="90000" tIns="45000" bIns="45000"/>
          <a:p>
            <a:pPr>
              <a:lnSpc>
                <a:spcPct val="100000"/>
              </a:lnSpc>
            </a:pPr>
            <a:r>
              <a:rPr b="1" lang="fr-FR" sz="2800" spc="-1" strike="noStrike">
                <a:solidFill>
                  <a:srgbClr val="bf8104"/>
                </a:solidFill>
                <a:latin typeface="Tahoma"/>
                <a:ea typeface="Tahoma"/>
              </a:rPr>
              <a:t>76% </a:t>
            </a:r>
            <a:r>
              <a:rPr b="1" lang="fr-FR" sz="1200" spc="-1" strike="noStrike">
                <a:solidFill>
                  <a:srgbClr val="bf8104"/>
                </a:solidFill>
                <a:latin typeface="Tahoma"/>
                <a:ea typeface="Tahoma"/>
              </a:rPr>
              <a:t>(+2 points/2014; +10 / 2009)</a:t>
            </a:r>
            <a:endParaRPr b="0" lang="fr-FR" sz="1200" spc="-1" strike="noStrike">
              <a:latin typeface="Arial"/>
            </a:endParaRPr>
          </a:p>
          <a:p>
            <a:pPr>
              <a:lnSpc>
                <a:spcPct val="100000"/>
              </a:lnSpc>
            </a:pPr>
            <a:r>
              <a:rPr b="1" lang="fr-FR" sz="1600" spc="-1" strike="noStrike">
                <a:solidFill>
                  <a:srgbClr val="232323"/>
                </a:solidFill>
                <a:latin typeface="Tahoma"/>
                <a:ea typeface="Tahoma"/>
              </a:rPr>
              <a:t>Augmenter les rémunérations </a:t>
            </a:r>
            <a:endParaRPr b="0" lang="fr-FR" sz="1600" spc="-1" strike="noStrike">
              <a:latin typeface="Arial"/>
            </a:endParaRPr>
          </a:p>
          <a:p>
            <a:pPr>
              <a:lnSpc>
                <a:spcPct val="100000"/>
              </a:lnSpc>
            </a:pPr>
            <a:r>
              <a:rPr b="1" lang="fr-FR" sz="1600" spc="-1" strike="noStrike">
                <a:solidFill>
                  <a:srgbClr val="232323"/>
                </a:solidFill>
                <a:latin typeface="Tahoma"/>
                <a:ea typeface="Tahoma"/>
              </a:rPr>
              <a:t>des enseignants</a:t>
            </a:r>
            <a:endParaRPr b="0" lang="fr-FR" sz="1600" spc="-1" strike="noStrike">
              <a:latin typeface="Arial"/>
            </a:endParaRPr>
          </a:p>
        </p:txBody>
      </p:sp>
      <p:grpSp>
        <p:nvGrpSpPr>
          <p:cNvPr id="359" name="Group 4"/>
          <p:cNvGrpSpPr/>
          <p:nvPr/>
        </p:nvGrpSpPr>
        <p:grpSpPr>
          <a:xfrm>
            <a:off x="2621160" y="1018800"/>
            <a:ext cx="302040" cy="800280"/>
            <a:chOff x="2621160" y="1018800"/>
            <a:chExt cx="302040" cy="800280"/>
          </a:xfrm>
        </p:grpSpPr>
        <p:sp>
          <p:nvSpPr>
            <p:cNvPr id="360" name="Line 5"/>
            <p:cNvSpPr/>
            <p:nvPr/>
          </p:nvSpPr>
          <p:spPr>
            <a:xfrm>
              <a:off x="2922840" y="1018800"/>
              <a:ext cx="360" cy="800280"/>
            </a:xfrm>
            <a:prstGeom prst="line">
              <a:avLst/>
            </a:prstGeom>
            <a:ln w="12600">
              <a:solidFill>
                <a:schemeClr val="accent5">
                  <a:lumMod val="75000"/>
                </a:schemeClr>
              </a:solidFill>
              <a:round/>
            </a:ln>
          </p:spPr>
          <p:style>
            <a:lnRef idx="0"/>
            <a:fillRef idx="0"/>
            <a:effectRef idx="0"/>
            <a:fontRef idx="minor"/>
          </p:style>
        </p:sp>
        <p:sp>
          <p:nvSpPr>
            <p:cNvPr id="361" name="Line 6"/>
            <p:cNvSpPr/>
            <p:nvPr/>
          </p:nvSpPr>
          <p:spPr>
            <a:xfrm>
              <a:off x="2621160" y="1432080"/>
              <a:ext cx="301680" cy="360"/>
            </a:xfrm>
            <a:prstGeom prst="line">
              <a:avLst/>
            </a:prstGeom>
            <a:ln>
              <a:solidFill>
                <a:schemeClr val="accent5">
                  <a:lumMod val="75000"/>
                </a:schemeClr>
              </a:solidFill>
              <a:round/>
              <a:tailEnd len="lg" type="oval" w="lg"/>
            </a:ln>
          </p:spPr>
          <p:style>
            <a:lnRef idx="1">
              <a:schemeClr val="accent1"/>
            </a:lnRef>
            <a:fillRef idx="0">
              <a:schemeClr val="accent1"/>
            </a:fillRef>
            <a:effectRef idx="0">
              <a:schemeClr val="accent1"/>
            </a:effectRef>
            <a:fontRef idx="minor"/>
          </p:style>
        </p:sp>
      </p:grpSp>
      <p:pic>
        <p:nvPicPr>
          <p:cNvPr id="362" name="Image 34" descr=""/>
          <p:cNvPicPr/>
          <p:nvPr/>
        </p:nvPicPr>
        <p:blipFill>
          <a:blip r:embed="rId1"/>
          <a:stretch/>
        </p:blipFill>
        <p:spPr>
          <a:xfrm>
            <a:off x="2030040" y="1037880"/>
            <a:ext cx="697320" cy="697680"/>
          </a:xfrm>
          <a:prstGeom prst="rect">
            <a:avLst/>
          </a:prstGeom>
          <a:ln>
            <a:noFill/>
          </a:ln>
        </p:spPr>
      </p:pic>
      <p:sp>
        <p:nvSpPr>
          <p:cNvPr id="363" name="CustomShape 7"/>
          <p:cNvSpPr/>
          <p:nvPr/>
        </p:nvSpPr>
        <p:spPr>
          <a:xfrm>
            <a:off x="3075120" y="2815200"/>
            <a:ext cx="3268440" cy="881640"/>
          </a:xfrm>
          <a:prstGeom prst="rect">
            <a:avLst/>
          </a:prstGeom>
          <a:noFill/>
          <a:ln>
            <a:noFill/>
          </a:ln>
        </p:spPr>
        <p:style>
          <a:lnRef idx="0"/>
          <a:fillRef idx="0"/>
          <a:effectRef idx="0"/>
          <a:fontRef idx="minor"/>
        </p:style>
        <p:txBody>
          <a:bodyPr lIns="90000" rIns="90000" tIns="45000" bIns="45000"/>
          <a:p>
            <a:pPr>
              <a:lnSpc>
                <a:spcPct val="100000"/>
              </a:lnSpc>
            </a:pPr>
            <a:r>
              <a:rPr b="1" lang="fr-FR" sz="2000" spc="-1" strike="noStrike">
                <a:solidFill>
                  <a:srgbClr val="993366"/>
                </a:solidFill>
                <a:latin typeface="Tahoma"/>
                <a:ea typeface="Tahoma"/>
              </a:rPr>
              <a:t>24%</a:t>
            </a:r>
            <a:endParaRPr b="0" lang="fr-FR" sz="2000" spc="-1" strike="noStrike">
              <a:latin typeface="Arial"/>
            </a:endParaRPr>
          </a:p>
          <a:p>
            <a:pPr>
              <a:lnSpc>
                <a:spcPct val="100000"/>
              </a:lnSpc>
            </a:pPr>
            <a:r>
              <a:rPr b="1" lang="fr-FR" sz="1600" spc="-1" strike="noStrike">
                <a:solidFill>
                  <a:srgbClr val="232323"/>
                </a:solidFill>
                <a:latin typeface="Tahoma"/>
                <a:ea typeface="Tahoma"/>
              </a:rPr>
              <a:t>Diminuer la charge de travail des enseignants</a:t>
            </a:r>
            <a:endParaRPr b="0" lang="fr-FR" sz="1600" spc="-1" strike="noStrike">
              <a:latin typeface="Arial"/>
            </a:endParaRPr>
          </a:p>
        </p:txBody>
      </p:sp>
      <p:grpSp>
        <p:nvGrpSpPr>
          <p:cNvPr id="364" name="Group 8"/>
          <p:cNvGrpSpPr/>
          <p:nvPr/>
        </p:nvGrpSpPr>
        <p:grpSpPr>
          <a:xfrm>
            <a:off x="2597400" y="2892240"/>
            <a:ext cx="302040" cy="799920"/>
            <a:chOff x="2597400" y="2892240"/>
            <a:chExt cx="302040" cy="799920"/>
          </a:xfrm>
        </p:grpSpPr>
        <p:sp>
          <p:nvSpPr>
            <p:cNvPr id="365" name="Line 9"/>
            <p:cNvSpPr/>
            <p:nvPr/>
          </p:nvSpPr>
          <p:spPr>
            <a:xfrm>
              <a:off x="2899080" y="2892240"/>
              <a:ext cx="360" cy="799920"/>
            </a:xfrm>
            <a:prstGeom prst="line">
              <a:avLst/>
            </a:prstGeom>
            <a:ln w="12600">
              <a:solidFill>
                <a:srgbClr val="993366"/>
              </a:solidFill>
              <a:round/>
            </a:ln>
          </p:spPr>
          <p:style>
            <a:lnRef idx="0"/>
            <a:fillRef idx="0"/>
            <a:effectRef idx="0"/>
            <a:fontRef idx="minor"/>
          </p:style>
        </p:sp>
        <p:sp>
          <p:nvSpPr>
            <p:cNvPr id="366" name="Line 10"/>
            <p:cNvSpPr/>
            <p:nvPr/>
          </p:nvSpPr>
          <p:spPr>
            <a:xfrm>
              <a:off x="2597400" y="3305520"/>
              <a:ext cx="301680" cy="360"/>
            </a:xfrm>
            <a:prstGeom prst="line">
              <a:avLst/>
            </a:prstGeom>
            <a:ln>
              <a:solidFill>
                <a:srgbClr val="993366"/>
              </a:solidFill>
              <a:round/>
              <a:tailEnd len="lg" type="oval" w="lg"/>
            </a:ln>
          </p:spPr>
          <p:style>
            <a:lnRef idx="1">
              <a:schemeClr val="accent1"/>
            </a:lnRef>
            <a:fillRef idx="0">
              <a:schemeClr val="accent1"/>
            </a:fillRef>
            <a:effectRef idx="0">
              <a:schemeClr val="accent1"/>
            </a:effectRef>
            <a:fontRef idx="minor"/>
          </p:style>
        </p:sp>
      </p:grpSp>
      <p:grpSp>
        <p:nvGrpSpPr>
          <p:cNvPr id="367" name="Group 11"/>
          <p:cNvGrpSpPr/>
          <p:nvPr/>
        </p:nvGrpSpPr>
        <p:grpSpPr>
          <a:xfrm>
            <a:off x="1884240" y="2675520"/>
            <a:ext cx="950040" cy="1027080"/>
            <a:chOff x="1884240" y="2675520"/>
            <a:chExt cx="950040" cy="1027080"/>
          </a:xfrm>
        </p:grpSpPr>
        <p:sp>
          <p:nvSpPr>
            <p:cNvPr id="368" name="CustomShape 12"/>
            <p:cNvSpPr/>
            <p:nvPr/>
          </p:nvSpPr>
          <p:spPr>
            <a:xfrm>
              <a:off x="1884240" y="2777400"/>
              <a:ext cx="855360" cy="925200"/>
            </a:xfrm>
            <a:prstGeom prst="rect">
              <a:avLst/>
            </a:prstGeom>
            <a:noFill/>
            <a:ln>
              <a:noFill/>
            </a:ln>
          </p:spPr>
          <p:style>
            <a:lnRef idx="0"/>
            <a:fillRef idx="0"/>
            <a:effectRef idx="0"/>
            <a:fontRef idx="minor"/>
          </p:style>
        </p:sp>
        <p:sp>
          <p:nvSpPr>
            <p:cNvPr id="369" name="CustomShape 13"/>
            <p:cNvSpPr/>
            <p:nvPr/>
          </p:nvSpPr>
          <p:spPr>
            <a:xfrm>
              <a:off x="2120400" y="2675520"/>
              <a:ext cx="654840" cy="731160"/>
            </a:xfrm>
            <a:custGeom>
              <a:avLst/>
              <a:gdLst/>
              <a:ahLst/>
              <a:rect l="l" t="t" r="r" b="b"/>
              <a:pathLst>
                <a:path w="611" h="682">
                  <a:moveTo>
                    <a:pt x="364" y="682"/>
                  </a:moveTo>
                  <a:lnTo>
                    <a:pt x="0" y="503"/>
                  </a:lnTo>
                  <a:lnTo>
                    <a:pt x="247" y="0"/>
                  </a:lnTo>
                  <a:lnTo>
                    <a:pt x="611" y="180"/>
                  </a:lnTo>
                  <a:lnTo>
                    <a:pt x="364" y="682"/>
                  </a:lnTo>
                  <a:close/>
                </a:path>
              </a:pathLst>
            </a:custGeom>
            <a:solidFill>
              <a:schemeClr val="bg1">
                <a:lumMod val="95000"/>
              </a:schemeClr>
            </a:solidFill>
            <a:ln>
              <a:noFill/>
            </a:ln>
          </p:spPr>
          <p:style>
            <a:lnRef idx="0"/>
            <a:fillRef idx="0"/>
            <a:effectRef idx="0"/>
            <a:fontRef idx="minor"/>
          </p:style>
        </p:sp>
        <p:sp>
          <p:nvSpPr>
            <p:cNvPr id="370" name="CustomShape 14"/>
            <p:cNvSpPr/>
            <p:nvPr/>
          </p:nvSpPr>
          <p:spPr>
            <a:xfrm>
              <a:off x="2216880" y="3062880"/>
              <a:ext cx="173160" cy="93600"/>
            </a:xfrm>
            <a:custGeom>
              <a:avLst/>
              <a:gdLst/>
              <a:ahLst/>
              <a:rect l="l" t="t" r="r" b="b"/>
              <a:pathLst>
                <a:path w="162" h="88">
                  <a:moveTo>
                    <a:pt x="157" y="88"/>
                  </a:moveTo>
                  <a:lnTo>
                    <a:pt x="0" y="11"/>
                  </a:lnTo>
                  <a:lnTo>
                    <a:pt x="5" y="0"/>
                  </a:lnTo>
                  <a:lnTo>
                    <a:pt x="162" y="77"/>
                  </a:lnTo>
                  <a:lnTo>
                    <a:pt x="157" y="88"/>
                  </a:lnTo>
                  <a:close/>
                </a:path>
              </a:pathLst>
            </a:custGeom>
            <a:solidFill>
              <a:srgbClr val="8a8387"/>
            </a:solidFill>
            <a:ln>
              <a:noFill/>
            </a:ln>
          </p:spPr>
          <p:style>
            <a:lnRef idx="0"/>
            <a:fillRef idx="0"/>
            <a:effectRef idx="0"/>
            <a:fontRef idx="minor"/>
          </p:style>
        </p:sp>
        <p:sp>
          <p:nvSpPr>
            <p:cNvPr id="371" name="CustomShape 15"/>
            <p:cNvSpPr/>
            <p:nvPr/>
          </p:nvSpPr>
          <p:spPr>
            <a:xfrm>
              <a:off x="2208240" y="3081240"/>
              <a:ext cx="173160" cy="93600"/>
            </a:xfrm>
            <a:custGeom>
              <a:avLst/>
              <a:gdLst/>
              <a:ahLst/>
              <a:rect l="l" t="t" r="r" b="b"/>
              <a:pathLst>
                <a:path w="162" h="88">
                  <a:moveTo>
                    <a:pt x="156" y="88"/>
                  </a:moveTo>
                  <a:lnTo>
                    <a:pt x="0" y="11"/>
                  </a:lnTo>
                  <a:lnTo>
                    <a:pt x="5" y="0"/>
                  </a:lnTo>
                  <a:lnTo>
                    <a:pt x="162" y="77"/>
                  </a:lnTo>
                  <a:lnTo>
                    <a:pt x="156" y="88"/>
                  </a:lnTo>
                  <a:close/>
                </a:path>
              </a:pathLst>
            </a:custGeom>
            <a:solidFill>
              <a:srgbClr val="8a8387"/>
            </a:solidFill>
            <a:ln>
              <a:noFill/>
            </a:ln>
          </p:spPr>
          <p:style>
            <a:lnRef idx="0"/>
            <a:fillRef idx="0"/>
            <a:effectRef idx="0"/>
            <a:fontRef idx="minor"/>
          </p:style>
        </p:sp>
        <p:sp>
          <p:nvSpPr>
            <p:cNvPr id="372" name="CustomShape 16"/>
            <p:cNvSpPr/>
            <p:nvPr/>
          </p:nvSpPr>
          <p:spPr>
            <a:xfrm>
              <a:off x="2199960" y="3099240"/>
              <a:ext cx="172080" cy="93600"/>
            </a:xfrm>
            <a:custGeom>
              <a:avLst/>
              <a:gdLst/>
              <a:ahLst/>
              <a:rect l="l" t="t" r="r" b="b"/>
              <a:pathLst>
                <a:path w="161" h="88">
                  <a:moveTo>
                    <a:pt x="156" y="88"/>
                  </a:moveTo>
                  <a:lnTo>
                    <a:pt x="0" y="11"/>
                  </a:lnTo>
                  <a:lnTo>
                    <a:pt x="5" y="0"/>
                  </a:lnTo>
                  <a:lnTo>
                    <a:pt x="161" y="77"/>
                  </a:lnTo>
                  <a:lnTo>
                    <a:pt x="156" y="88"/>
                  </a:lnTo>
                  <a:close/>
                </a:path>
              </a:pathLst>
            </a:custGeom>
            <a:solidFill>
              <a:srgbClr val="8a8387"/>
            </a:solidFill>
            <a:ln>
              <a:noFill/>
            </a:ln>
          </p:spPr>
          <p:style>
            <a:lnRef idx="0"/>
            <a:fillRef idx="0"/>
            <a:effectRef idx="0"/>
            <a:fontRef idx="minor"/>
          </p:style>
        </p:sp>
        <p:sp>
          <p:nvSpPr>
            <p:cNvPr id="373" name="CustomShape 17"/>
            <p:cNvSpPr/>
            <p:nvPr/>
          </p:nvSpPr>
          <p:spPr>
            <a:xfrm>
              <a:off x="2190240" y="3117600"/>
              <a:ext cx="173160" cy="93600"/>
            </a:xfrm>
            <a:custGeom>
              <a:avLst/>
              <a:gdLst/>
              <a:ahLst/>
              <a:rect l="l" t="t" r="r" b="b"/>
              <a:pathLst>
                <a:path w="162" h="88">
                  <a:moveTo>
                    <a:pt x="157" y="88"/>
                  </a:moveTo>
                  <a:lnTo>
                    <a:pt x="0" y="11"/>
                  </a:lnTo>
                  <a:lnTo>
                    <a:pt x="5" y="0"/>
                  </a:lnTo>
                  <a:lnTo>
                    <a:pt x="162" y="77"/>
                  </a:lnTo>
                  <a:lnTo>
                    <a:pt x="157" y="88"/>
                  </a:lnTo>
                  <a:close/>
                </a:path>
              </a:pathLst>
            </a:custGeom>
            <a:solidFill>
              <a:srgbClr val="8a8387"/>
            </a:solidFill>
            <a:ln>
              <a:noFill/>
            </a:ln>
          </p:spPr>
          <p:style>
            <a:lnRef idx="0"/>
            <a:fillRef idx="0"/>
            <a:effectRef idx="0"/>
            <a:fontRef idx="minor"/>
          </p:style>
        </p:sp>
        <p:sp>
          <p:nvSpPr>
            <p:cNvPr id="374" name="CustomShape 18"/>
            <p:cNvSpPr/>
            <p:nvPr/>
          </p:nvSpPr>
          <p:spPr>
            <a:xfrm>
              <a:off x="2181600" y="3134880"/>
              <a:ext cx="173160" cy="93600"/>
            </a:xfrm>
            <a:custGeom>
              <a:avLst/>
              <a:gdLst/>
              <a:ahLst/>
              <a:rect l="l" t="t" r="r" b="b"/>
              <a:pathLst>
                <a:path w="162" h="88">
                  <a:moveTo>
                    <a:pt x="156" y="88"/>
                  </a:moveTo>
                  <a:lnTo>
                    <a:pt x="0" y="12"/>
                  </a:lnTo>
                  <a:lnTo>
                    <a:pt x="5" y="0"/>
                  </a:lnTo>
                  <a:lnTo>
                    <a:pt x="162" y="77"/>
                  </a:lnTo>
                  <a:lnTo>
                    <a:pt x="156" y="88"/>
                  </a:lnTo>
                  <a:close/>
                </a:path>
              </a:pathLst>
            </a:custGeom>
            <a:solidFill>
              <a:srgbClr val="8a8387"/>
            </a:solidFill>
            <a:ln>
              <a:noFill/>
            </a:ln>
          </p:spPr>
          <p:style>
            <a:lnRef idx="0"/>
            <a:fillRef idx="0"/>
            <a:effectRef idx="0"/>
            <a:fontRef idx="minor"/>
          </p:style>
        </p:sp>
        <p:sp>
          <p:nvSpPr>
            <p:cNvPr id="375" name="CustomShape 19"/>
            <p:cNvSpPr/>
            <p:nvPr/>
          </p:nvSpPr>
          <p:spPr>
            <a:xfrm>
              <a:off x="2172960" y="3153240"/>
              <a:ext cx="172080" cy="93600"/>
            </a:xfrm>
            <a:custGeom>
              <a:avLst/>
              <a:gdLst/>
              <a:ahLst/>
              <a:rect l="l" t="t" r="r" b="b"/>
              <a:pathLst>
                <a:path w="161" h="88">
                  <a:moveTo>
                    <a:pt x="156" y="88"/>
                  </a:moveTo>
                  <a:lnTo>
                    <a:pt x="0" y="11"/>
                  </a:lnTo>
                  <a:lnTo>
                    <a:pt x="5" y="0"/>
                  </a:lnTo>
                  <a:lnTo>
                    <a:pt x="161" y="77"/>
                  </a:lnTo>
                  <a:lnTo>
                    <a:pt x="156" y="88"/>
                  </a:lnTo>
                  <a:close/>
                </a:path>
              </a:pathLst>
            </a:custGeom>
            <a:solidFill>
              <a:srgbClr val="8a8387"/>
            </a:solidFill>
            <a:ln>
              <a:noFill/>
            </a:ln>
          </p:spPr>
          <p:style>
            <a:lnRef idx="0"/>
            <a:fillRef idx="0"/>
            <a:effectRef idx="0"/>
            <a:fontRef idx="minor"/>
          </p:style>
        </p:sp>
        <p:sp>
          <p:nvSpPr>
            <p:cNvPr id="376" name="CustomShape 20"/>
            <p:cNvSpPr/>
            <p:nvPr/>
          </p:nvSpPr>
          <p:spPr>
            <a:xfrm>
              <a:off x="2163240" y="3171240"/>
              <a:ext cx="173160" cy="93600"/>
            </a:xfrm>
            <a:custGeom>
              <a:avLst/>
              <a:gdLst/>
              <a:ahLst/>
              <a:rect l="l" t="t" r="r" b="b"/>
              <a:pathLst>
                <a:path w="162" h="88">
                  <a:moveTo>
                    <a:pt x="157" y="88"/>
                  </a:moveTo>
                  <a:lnTo>
                    <a:pt x="0" y="11"/>
                  </a:lnTo>
                  <a:lnTo>
                    <a:pt x="5" y="0"/>
                  </a:lnTo>
                  <a:lnTo>
                    <a:pt x="162" y="77"/>
                  </a:lnTo>
                  <a:lnTo>
                    <a:pt x="157" y="88"/>
                  </a:lnTo>
                  <a:close/>
                </a:path>
              </a:pathLst>
            </a:custGeom>
            <a:solidFill>
              <a:srgbClr val="8a8387"/>
            </a:solidFill>
            <a:ln>
              <a:noFill/>
            </a:ln>
          </p:spPr>
          <p:style>
            <a:lnRef idx="0"/>
            <a:fillRef idx="0"/>
            <a:effectRef idx="0"/>
            <a:fontRef idx="minor"/>
          </p:style>
        </p:sp>
        <p:sp>
          <p:nvSpPr>
            <p:cNvPr id="377" name="CustomShape 21"/>
            <p:cNvSpPr/>
            <p:nvPr/>
          </p:nvSpPr>
          <p:spPr>
            <a:xfrm>
              <a:off x="2154600" y="3189600"/>
              <a:ext cx="173160" cy="93600"/>
            </a:xfrm>
            <a:custGeom>
              <a:avLst/>
              <a:gdLst/>
              <a:ahLst/>
              <a:rect l="l" t="t" r="r" b="b"/>
              <a:pathLst>
                <a:path w="162" h="88">
                  <a:moveTo>
                    <a:pt x="156" y="88"/>
                  </a:moveTo>
                  <a:lnTo>
                    <a:pt x="0" y="11"/>
                  </a:lnTo>
                  <a:lnTo>
                    <a:pt x="5" y="0"/>
                  </a:lnTo>
                  <a:lnTo>
                    <a:pt x="162" y="78"/>
                  </a:lnTo>
                  <a:lnTo>
                    <a:pt x="156" y="88"/>
                  </a:lnTo>
                  <a:close/>
                </a:path>
              </a:pathLst>
            </a:custGeom>
            <a:solidFill>
              <a:srgbClr val="8a8387"/>
            </a:solidFill>
            <a:ln>
              <a:noFill/>
            </a:ln>
          </p:spPr>
          <p:style>
            <a:lnRef idx="0"/>
            <a:fillRef idx="0"/>
            <a:effectRef idx="0"/>
            <a:fontRef idx="minor"/>
          </p:style>
        </p:sp>
        <p:sp>
          <p:nvSpPr>
            <p:cNvPr id="378" name="CustomShape 22"/>
            <p:cNvSpPr/>
            <p:nvPr/>
          </p:nvSpPr>
          <p:spPr>
            <a:xfrm>
              <a:off x="2403720" y="3153960"/>
              <a:ext cx="172080" cy="93600"/>
            </a:xfrm>
            <a:custGeom>
              <a:avLst/>
              <a:gdLst/>
              <a:ahLst/>
              <a:rect l="l" t="t" r="r" b="b"/>
              <a:pathLst>
                <a:path w="161" h="88">
                  <a:moveTo>
                    <a:pt x="156" y="88"/>
                  </a:moveTo>
                  <a:lnTo>
                    <a:pt x="0" y="11"/>
                  </a:lnTo>
                  <a:lnTo>
                    <a:pt x="5" y="0"/>
                  </a:lnTo>
                  <a:lnTo>
                    <a:pt x="161" y="78"/>
                  </a:lnTo>
                  <a:lnTo>
                    <a:pt x="156" y="88"/>
                  </a:lnTo>
                  <a:close/>
                </a:path>
              </a:pathLst>
            </a:custGeom>
            <a:solidFill>
              <a:srgbClr val="8a8387"/>
            </a:solidFill>
            <a:ln>
              <a:noFill/>
            </a:ln>
          </p:spPr>
          <p:style>
            <a:lnRef idx="0"/>
            <a:fillRef idx="0"/>
            <a:effectRef idx="0"/>
            <a:fontRef idx="minor"/>
          </p:style>
        </p:sp>
        <p:sp>
          <p:nvSpPr>
            <p:cNvPr id="379" name="CustomShape 23"/>
            <p:cNvSpPr/>
            <p:nvPr/>
          </p:nvSpPr>
          <p:spPr>
            <a:xfrm>
              <a:off x="2394000" y="3172320"/>
              <a:ext cx="173160" cy="93600"/>
            </a:xfrm>
            <a:custGeom>
              <a:avLst/>
              <a:gdLst/>
              <a:ahLst/>
              <a:rect l="l" t="t" r="r" b="b"/>
              <a:pathLst>
                <a:path w="162" h="88">
                  <a:moveTo>
                    <a:pt x="157" y="88"/>
                  </a:moveTo>
                  <a:lnTo>
                    <a:pt x="0" y="11"/>
                  </a:lnTo>
                  <a:lnTo>
                    <a:pt x="6" y="0"/>
                  </a:lnTo>
                  <a:lnTo>
                    <a:pt x="162" y="77"/>
                  </a:lnTo>
                  <a:lnTo>
                    <a:pt x="157" y="88"/>
                  </a:lnTo>
                  <a:close/>
                </a:path>
              </a:pathLst>
            </a:custGeom>
            <a:solidFill>
              <a:srgbClr val="8a8387"/>
            </a:solidFill>
            <a:ln>
              <a:noFill/>
            </a:ln>
          </p:spPr>
          <p:style>
            <a:lnRef idx="0"/>
            <a:fillRef idx="0"/>
            <a:effectRef idx="0"/>
            <a:fontRef idx="minor"/>
          </p:style>
        </p:sp>
        <p:sp>
          <p:nvSpPr>
            <p:cNvPr id="380" name="CustomShape 24"/>
            <p:cNvSpPr/>
            <p:nvPr/>
          </p:nvSpPr>
          <p:spPr>
            <a:xfrm>
              <a:off x="2385360" y="3190680"/>
              <a:ext cx="173160" cy="93600"/>
            </a:xfrm>
            <a:custGeom>
              <a:avLst/>
              <a:gdLst/>
              <a:ahLst/>
              <a:rect l="l" t="t" r="r" b="b"/>
              <a:pathLst>
                <a:path w="162" h="88">
                  <a:moveTo>
                    <a:pt x="156" y="88"/>
                  </a:moveTo>
                  <a:lnTo>
                    <a:pt x="0" y="11"/>
                  </a:lnTo>
                  <a:lnTo>
                    <a:pt x="5" y="0"/>
                  </a:lnTo>
                  <a:lnTo>
                    <a:pt x="162" y="77"/>
                  </a:lnTo>
                  <a:lnTo>
                    <a:pt x="156" y="88"/>
                  </a:lnTo>
                  <a:close/>
                </a:path>
              </a:pathLst>
            </a:custGeom>
            <a:solidFill>
              <a:srgbClr val="8a8387"/>
            </a:solidFill>
            <a:ln>
              <a:noFill/>
            </a:ln>
          </p:spPr>
          <p:style>
            <a:lnRef idx="0"/>
            <a:fillRef idx="0"/>
            <a:effectRef idx="0"/>
            <a:fontRef idx="minor"/>
          </p:style>
        </p:sp>
        <p:sp>
          <p:nvSpPr>
            <p:cNvPr id="381" name="CustomShape 25"/>
            <p:cNvSpPr/>
            <p:nvPr/>
          </p:nvSpPr>
          <p:spPr>
            <a:xfrm>
              <a:off x="2376720" y="3208680"/>
              <a:ext cx="172080" cy="93600"/>
            </a:xfrm>
            <a:custGeom>
              <a:avLst/>
              <a:gdLst/>
              <a:ahLst/>
              <a:rect l="l" t="t" r="r" b="b"/>
              <a:pathLst>
                <a:path w="161" h="88">
                  <a:moveTo>
                    <a:pt x="156" y="88"/>
                  </a:moveTo>
                  <a:lnTo>
                    <a:pt x="0" y="11"/>
                  </a:lnTo>
                  <a:lnTo>
                    <a:pt x="5" y="0"/>
                  </a:lnTo>
                  <a:lnTo>
                    <a:pt x="161" y="77"/>
                  </a:lnTo>
                  <a:lnTo>
                    <a:pt x="156" y="88"/>
                  </a:lnTo>
                  <a:close/>
                </a:path>
              </a:pathLst>
            </a:custGeom>
            <a:solidFill>
              <a:srgbClr val="8a8387"/>
            </a:solidFill>
            <a:ln>
              <a:noFill/>
            </a:ln>
          </p:spPr>
          <p:style>
            <a:lnRef idx="0"/>
            <a:fillRef idx="0"/>
            <a:effectRef idx="0"/>
            <a:fontRef idx="minor"/>
          </p:style>
        </p:sp>
        <p:sp>
          <p:nvSpPr>
            <p:cNvPr id="382" name="CustomShape 26"/>
            <p:cNvSpPr/>
            <p:nvPr/>
          </p:nvSpPr>
          <p:spPr>
            <a:xfrm>
              <a:off x="2367000" y="3227040"/>
              <a:ext cx="173160" cy="93600"/>
            </a:xfrm>
            <a:custGeom>
              <a:avLst/>
              <a:gdLst/>
              <a:ahLst/>
              <a:rect l="l" t="t" r="r" b="b"/>
              <a:pathLst>
                <a:path w="162" h="88">
                  <a:moveTo>
                    <a:pt x="157" y="88"/>
                  </a:moveTo>
                  <a:lnTo>
                    <a:pt x="0" y="11"/>
                  </a:lnTo>
                  <a:lnTo>
                    <a:pt x="6" y="0"/>
                  </a:lnTo>
                  <a:lnTo>
                    <a:pt x="162" y="77"/>
                  </a:lnTo>
                  <a:lnTo>
                    <a:pt x="157" y="88"/>
                  </a:lnTo>
                  <a:close/>
                </a:path>
              </a:pathLst>
            </a:custGeom>
            <a:solidFill>
              <a:srgbClr val="8a8387"/>
            </a:solidFill>
            <a:ln>
              <a:noFill/>
            </a:ln>
          </p:spPr>
          <p:style>
            <a:lnRef idx="0"/>
            <a:fillRef idx="0"/>
            <a:effectRef idx="0"/>
            <a:fontRef idx="minor"/>
          </p:style>
        </p:sp>
        <p:sp>
          <p:nvSpPr>
            <p:cNvPr id="383" name="CustomShape 27"/>
            <p:cNvSpPr/>
            <p:nvPr/>
          </p:nvSpPr>
          <p:spPr>
            <a:xfrm>
              <a:off x="2358720" y="3245400"/>
              <a:ext cx="173160" cy="93600"/>
            </a:xfrm>
            <a:custGeom>
              <a:avLst/>
              <a:gdLst/>
              <a:ahLst/>
              <a:rect l="l" t="t" r="r" b="b"/>
              <a:pathLst>
                <a:path w="162" h="88">
                  <a:moveTo>
                    <a:pt x="156" y="88"/>
                  </a:moveTo>
                  <a:lnTo>
                    <a:pt x="0" y="11"/>
                  </a:lnTo>
                  <a:lnTo>
                    <a:pt x="5" y="0"/>
                  </a:lnTo>
                  <a:lnTo>
                    <a:pt x="162" y="77"/>
                  </a:lnTo>
                  <a:lnTo>
                    <a:pt x="156" y="88"/>
                  </a:lnTo>
                  <a:close/>
                </a:path>
              </a:pathLst>
            </a:custGeom>
            <a:solidFill>
              <a:srgbClr val="8a8387"/>
            </a:solidFill>
            <a:ln>
              <a:noFill/>
            </a:ln>
          </p:spPr>
          <p:style>
            <a:lnRef idx="0"/>
            <a:fillRef idx="0"/>
            <a:effectRef idx="0"/>
            <a:fontRef idx="minor"/>
          </p:style>
        </p:sp>
        <p:sp>
          <p:nvSpPr>
            <p:cNvPr id="384" name="CustomShape 28"/>
            <p:cNvSpPr/>
            <p:nvPr/>
          </p:nvSpPr>
          <p:spPr>
            <a:xfrm>
              <a:off x="2350080" y="3263400"/>
              <a:ext cx="172080" cy="93600"/>
            </a:xfrm>
            <a:custGeom>
              <a:avLst/>
              <a:gdLst/>
              <a:ahLst/>
              <a:rect l="l" t="t" r="r" b="b"/>
              <a:pathLst>
                <a:path w="161" h="88">
                  <a:moveTo>
                    <a:pt x="156" y="88"/>
                  </a:moveTo>
                  <a:lnTo>
                    <a:pt x="0" y="11"/>
                  </a:lnTo>
                  <a:lnTo>
                    <a:pt x="5" y="0"/>
                  </a:lnTo>
                  <a:lnTo>
                    <a:pt x="161" y="77"/>
                  </a:lnTo>
                  <a:lnTo>
                    <a:pt x="156" y="88"/>
                  </a:lnTo>
                  <a:close/>
                </a:path>
              </a:pathLst>
            </a:custGeom>
            <a:solidFill>
              <a:srgbClr val="8a8387"/>
            </a:solidFill>
            <a:ln>
              <a:noFill/>
            </a:ln>
          </p:spPr>
          <p:style>
            <a:lnRef idx="0"/>
            <a:fillRef idx="0"/>
            <a:effectRef idx="0"/>
            <a:fontRef idx="minor"/>
          </p:style>
        </p:sp>
        <p:sp>
          <p:nvSpPr>
            <p:cNvPr id="385" name="CustomShape 29"/>
            <p:cNvSpPr/>
            <p:nvPr/>
          </p:nvSpPr>
          <p:spPr>
            <a:xfrm>
              <a:off x="2340360" y="3281760"/>
              <a:ext cx="173160" cy="93600"/>
            </a:xfrm>
            <a:custGeom>
              <a:avLst/>
              <a:gdLst/>
              <a:ahLst/>
              <a:rect l="l" t="t" r="r" b="b"/>
              <a:pathLst>
                <a:path w="162" h="88">
                  <a:moveTo>
                    <a:pt x="157" y="88"/>
                  </a:moveTo>
                  <a:lnTo>
                    <a:pt x="0" y="11"/>
                  </a:lnTo>
                  <a:lnTo>
                    <a:pt x="6" y="0"/>
                  </a:lnTo>
                  <a:lnTo>
                    <a:pt x="162" y="77"/>
                  </a:lnTo>
                  <a:lnTo>
                    <a:pt x="157" y="88"/>
                  </a:lnTo>
                  <a:close/>
                </a:path>
              </a:pathLst>
            </a:custGeom>
            <a:solidFill>
              <a:srgbClr val="8a8387"/>
            </a:solidFill>
            <a:ln>
              <a:noFill/>
            </a:ln>
          </p:spPr>
          <p:style>
            <a:lnRef idx="0"/>
            <a:fillRef idx="0"/>
            <a:effectRef idx="0"/>
            <a:fontRef idx="minor"/>
          </p:style>
        </p:sp>
        <p:sp>
          <p:nvSpPr>
            <p:cNvPr id="386" name="CustomShape 30"/>
            <p:cNvSpPr/>
            <p:nvPr/>
          </p:nvSpPr>
          <p:spPr>
            <a:xfrm>
              <a:off x="2247120" y="2986920"/>
              <a:ext cx="43200" cy="41040"/>
            </a:xfrm>
            <a:custGeom>
              <a:avLst/>
              <a:gdLst/>
              <a:ahLst/>
              <a:rect l="l" t="t" r="r" b="b"/>
              <a:pathLst>
                <a:path w="41" h="39">
                  <a:moveTo>
                    <a:pt x="29" y="39"/>
                  </a:moveTo>
                  <a:lnTo>
                    <a:pt x="0" y="25"/>
                  </a:lnTo>
                  <a:lnTo>
                    <a:pt x="12" y="0"/>
                  </a:lnTo>
                  <a:lnTo>
                    <a:pt x="41" y="14"/>
                  </a:lnTo>
                  <a:lnTo>
                    <a:pt x="29" y="39"/>
                  </a:lnTo>
                  <a:close/>
                </a:path>
              </a:pathLst>
            </a:custGeom>
            <a:solidFill>
              <a:srgbClr val="eba8a0"/>
            </a:solidFill>
            <a:ln>
              <a:noFill/>
            </a:ln>
          </p:spPr>
          <p:style>
            <a:lnRef idx="0"/>
            <a:fillRef idx="0"/>
            <a:effectRef idx="0"/>
            <a:fontRef idx="minor"/>
          </p:style>
        </p:sp>
        <p:sp>
          <p:nvSpPr>
            <p:cNvPr id="387" name="CustomShape 31"/>
            <p:cNvSpPr/>
            <p:nvPr/>
          </p:nvSpPr>
          <p:spPr>
            <a:xfrm>
              <a:off x="2227680" y="3025440"/>
              <a:ext cx="43200" cy="41040"/>
            </a:xfrm>
            <a:custGeom>
              <a:avLst/>
              <a:gdLst/>
              <a:ahLst/>
              <a:rect l="l" t="t" r="r" b="b"/>
              <a:pathLst>
                <a:path w="41" h="39">
                  <a:moveTo>
                    <a:pt x="29" y="39"/>
                  </a:moveTo>
                  <a:lnTo>
                    <a:pt x="0" y="25"/>
                  </a:lnTo>
                  <a:lnTo>
                    <a:pt x="12" y="0"/>
                  </a:lnTo>
                  <a:lnTo>
                    <a:pt x="41" y="14"/>
                  </a:lnTo>
                  <a:lnTo>
                    <a:pt x="29" y="39"/>
                  </a:lnTo>
                  <a:close/>
                </a:path>
              </a:pathLst>
            </a:custGeom>
            <a:solidFill>
              <a:srgbClr val="83cfee"/>
            </a:solidFill>
            <a:ln>
              <a:noFill/>
            </a:ln>
          </p:spPr>
          <p:style>
            <a:lnRef idx="0"/>
            <a:fillRef idx="0"/>
            <a:effectRef idx="0"/>
            <a:fontRef idx="minor"/>
          </p:style>
        </p:sp>
        <p:sp>
          <p:nvSpPr>
            <p:cNvPr id="388" name="CustomShape 32"/>
            <p:cNvSpPr/>
            <p:nvPr/>
          </p:nvSpPr>
          <p:spPr>
            <a:xfrm>
              <a:off x="2428200" y="3075840"/>
              <a:ext cx="43200" cy="41040"/>
            </a:xfrm>
            <a:custGeom>
              <a:avLst/>
              <a:gdLst/>
              <a:ahLst/>
              <a:rect l="l" t="t" r="r" b="b"/>
              <a:pathLst>
                <a:path w="41" h="39">
                  <a:moveTo>
                    <a:pt x="28" y="39"/>
                  </a:moveTo>
                  <a:lnTo>
                    <a:pt x="0" y="25"/>
                  </a:lnTo>
                  <a:lnTo>
                    <a:pt x="12" y="0"/>
                  </a:lnTo>
                  <a:lnTo>
                    <a:pt x="41" y="14"/>
                  </a:lnTo>
                  <a:lnTo>
                    <a:pt x="28" y="39"/>
                  </a:lnTo>
                  <a:close/>
                </a:path>
              </a:pathLst>
            </a:custGeom>
            <a:solidFill>
              <a:srgbClr val="c8db57"/>
            </a:solidFill>
            <a:ln>
              <a:noFill/>
            </a:ln>
          </p:spPr>
          <p:style>
            <a:lnRef idx="0"/>
            <a:fillRef idx="0"/>
            <a:effectRef idx="0"/>
            <a:fontRef idx="minor"/>
          </p:style>
        </p:sp>
        <p:sp>
          <p:nvSpPr>
            <p:cNvPr id="389" name="CustomShape 33"/>
            <p:cNvSpPr/>
            <p:nvPr/>
          </p:nvSpPr>
          <p:spPr>
            <a:xfrm>
              <a:off x="2409120" y="3114360"/>
              <a:ext cx="43200" cy="41040"/>
            </a:xfrm>
            <a:custGeom>
              <a:avLst/>
              <a:gdLst/>
              <a:ahLst/>
              <a:rect l="l" t="t" r="r" b="b"/>
              <a:pathLst>
                <a:path w="41" h="39">
                  <a:moveTo>
                    <a:pt x="29" y="39"/>
                  </a:moveTo>
                  <a:lnTo>
                    <a:pt x="0" y="25"/>
                  </a:lnTo>
                  <a:lnTo>
                    <a:pt x="12" y="0"/>
                  </a:lnTo>
                  <a:lnTo>
                    <a:pt x="41" y="15"/>
                  </a:lnTo>
                  <a:lnTo>
                    <a:pt x="29" y="39"/>
                  </a:lnTo>
                  <a:close/>
                </a:path>
              </a:pathLst>
            </a:custGeom>
            <a:solidFill>
              <a:srgbClr val="f3bc5a"/>
            </a:solidFill>
            <a:ln>
              <a:noFill/>
            </a:ln>
          </p:spPr>
          <p:style>
            <a:lnRef idx="0"/>
            <a:fillRef idx="0"/>
            <a:effectRef idx="0"/>
            <a:fontRef idx="minor"/>
          </p:style>
        </p:sp>
        <p:sp>
          <p:nvSpPr>
            <p:cNvPr id="390" name="CustomShape 34"/>
            <p:cNvSpPr/>
            <p:nvPr/>
          </p:nvSpPr>
          <p:spPr>
            <a:xfrm>
              <a:off x="2298600" y="3018960"/>
              <a:ext cx="41040" cy="28080"/>
            </a:xfrm>
            <a:custGeom>
              <a:avLst/>
              <a:gdLst/>
              <a:ahLst/>
              <a:rect l="l" t="t" r="r" b="b"/>
              <a:pathLst>
                <a:path w="39" h="27">
                  <a:moveTo>
                    <a:pt x="34" y="27"/>
                  </a:moveTo>
                  <a:lnTo>
                    <a:pt x="0" y="10"/>
                  </a:lnTo>
                  <a:lnTo>
                    <a:pt x="5" y="0"/>
                  </a:lnTo>
                  <a:lnTo>
                    <a:pt x="39" y="16"/>
                  </a:lnTo>
                  <a:lnTo>
                    <a:pt x="34" y="27"/>
                  </a:lnTo>
                  <a:close/>
                </a:path>
              </a:pathLst>
            </a:custGeom>
            <a:solidFill>
              <a:srgbClr val="c0c0c0"/>
            </a:solidFill>
            <a:ln>
              <a:noFill/>
            </a:ln>
          </p:spPr>
          <p:style>
            <a:lnRef idx="0"/>
            <a:fillRef idx="0"/>
            <a:effectRef idx="0"/>
            <a:fontRef idx="minor"/>
          </p:style>
        </p:sp>
        <p:sp>
          <p:nvSpPr>
            <p:cNvPr id="391" name="CustomShape 35"/>
            <p:cNvSpPr/>
            <p:nvPr/>
          </p:nvSpPr>
          <p:spPr>
            <a:xfrm>
              <a:off x="2279160" y="3058560"/>
              <a:ext cx="39960" cy="27000"/>
            </a:xfrm>
            <a:custGeom>
              <a:avLst/>
              <a:gdLst/>
              <a:ahLst/>
              <a:rect l="l" t="t" r="r" b="b"/>
              <a:pathLst>
                <a:path w="38" h="26">
                  <a:moveTo>
                    <a:pt x="34" y="26"/>
                  </a:moveTo>
                  <a:lnTo>
                    <a:pt x="0" y="9"/>
                  </a:lnTo>
                  <a:lnTo>
                    <a:pt x="4" y="0"/>
                  </a:lnTo>
                  <a:lnTo>
                    <a:pt x="38" y="17"/>
                  </a:lnTo>
                  <a:lnTo>
                    <a:pt x="34" y="26"/>
                  </a:lnTo>
                  <a:close/>
                </a:path>
              </a:pathLst>
            </a:custGeom>
            <a:solidFill>
              <a:srgbClr val="c0c0c0"/>
            </a:solidFill>
            <a:ln>
              <a:noFill/>
            </a:ln>
          </p:spPr>
          <p:style>
            <a:lnRef idx="0"/>
            <a:fillRef idx="0"/>
            <a:effectRef idx="0"/>
            <a:fontRef idx="minor"/>
          </p:style>
        </p:sp>
        <p:sp>
          <p:nvSpPr>
            <p:cNvPr id="392" name="CustomShape 36"/>
            <p:cNvSpPr/>
            <p:nvPr/>
          </p:nvSpPr>
          <p:spPr>
            <a:xfrm>
              <a:off x="2475360" y="3105720"/>
              <a:ext cx="41040" cy="28080"/>
            </a:xfrm>
            <a:custGeom>
              <a:avLst/>
              <a:gdLst/>
              <a:ahLst/>
              <a:rect l="l" t="t" r="r" b="b"/>
              <a:pathLst>
                <a:path w="39" h="27">
                  <a:moveTo>
                    <a:pt x="34" y="27"/>
                  </a:moveTo>
                  <a:lnTo>
                    <a:pt x="0" y="10"/>
                  </a:lnTo>
                  <a:lnTo>
                    <a:pt x="5" y="0"/>
                  </a:lnTo>
                  <a:lnTo>
                    <a:pt x="39" y="17"/>
                  </a:lnTo>
                  <a:lnTo>
                    <a:pt x="34" y="27"/>
                  </a:lnTo>
                  <a:close/>
                </a:path>
              </a:pathLst>
            </a:custGeom>
            <a:solidFill>
              <a:srgbClr val="c0c0c0"/>
            </a:solidFill>
            <a:ln>
              <a:noFill/>
            </a:ln>
          </p:spPr>
          <p:style>
            <a:lnRef idx="0"/>
            <a:fillRef idx="0"/>
            <a:effectRef idx="0"/>
            <a:fontRef idx="minor"/>
          </p:style>
        </p:sp>
        <p:sp>
          <p:nvSpPr>
            <p:cNvPr id="393" name="CustomShape 37"/>
            <p:cNvSpPr/>
            <p:nvPr/>
          </p:nvSpPr>
          <p:spPr>
            <a:xfrm>
              <a:off x="2456280" y="3145680"/>
              <a:ext cx="39960" cy="28080"/>
            </a:xfrm>
            <a:custGeom>
              <a:avLst/>
              <a:gdLst/>
              <a:ahLst/>
              <a:rect l="l" t="t" r="r" b="b"/>
              <a:pathLst>
                <a:path w="38" h="27">
                  <a:moveTo>
                    <a:pt x="34" y="27"/>
                  </a:moveTo>
                  <a:lnTo>
                    <a:pt x="0" y="10"/>
                  </a:lnTo>
                  <a:lnTo>
                    <a:pt x="4" y="0"/>
                  </a:lnTo>
                  <a:lnTo>
                    <a:pt x="38" y="17"/>
                  </a:lnTo>
                  <a:lnTo>
                    <a:pt x="34" y="27"/>
                  </a:lnTo>
                  <a:close/>
                </a:path>
              </a:pathLst>
            </a:custGeom>
            <a:solidFill>
              <a:srgbClr val="c0c0c0"/>
            </a:solidFill>
            <a:ln>
              <a:noFill/>
            </a:ln>
          </p:spPr>
          <p:style>
            <a:lnRef idx="0"/>
            <a:fillRef idx="0"/>
            <a:effectRef idx="0"/>
            <a:fontRef idx="minor"/>
          </p:style>
        </p:sp>
        <p:sp>
          <p:nvSpPr>
            <p:cNvPr id="394" name="CustomShape 38"/>
            <p:cNvSpPr/>
            <p:nvPr/>
          </p:nvSpPr>
          <p:spPr>
            <a:xfrm>
              <a:off x="2455200" y="2833200"/>
              <a:ext cx="133560" cy="123840"/>
            </a:xfrm>
            <a:custGeom>
              <a:avLst/>
              <a:gdLst/>
              <a:ahLst/>
              <a:rect l="l" t="t" r="r" b="b"/>
              <a:pathLst>
                <a:path w="125" h="116">
                  <a:moveTo>
                    <a:pt x="125" y="45"/>
                  </a:moveTo>
                  <a:lnTo>
                    <a:pt x="35" y="0"/>
                  </a:lnTo>
                  <a:lnTo>
                    <a:pt x="0" y="72"/>
                  </a:lnTo>
                  <a:lnTo>
                    <a:pt x="90" y="116"/>
                  </a:lnTo>
                  <a:lnTo>
                    <a:pt x="125" y="45"/>
                  </a:lnTo>
                  <a:close/>
                </a:path>
              </a:pathLst>
            </a:custGeom>
            <a:solidFill>
              <a:srgbClr val="f26f5a"/>
            </a:solidFill>
            <a:ln>
              <a:noFill/>
            </a:ln>
          </p:spPr>
          <p:style>
            <a:lnRef idx="0"/>
            <a:fillRef idx="0"/>
            <a:effectRef idx="0"/>
            <a:fontRef idx="minor"/>
          </p:style>
        </p:sp>
        <p:sp>
          <p:nvSpPr>
            <p:cNvPr id="395" name="CustomShape 39"/>
            <p:cNvSpPr/>
            <p:nvPr/>
          </p:nvSpPr>
          <p:spPr>
            <a:xfrm>
              <a:off x="2581920" y="2895480"/>
              <a:ext cx="133560" cy="123840"/>
            </a:xfrm>
            <a:custGeom>
              <a:avLst/>
              <a:gdLst/>
              <a:ahLst/>
              <a:rect l="l" t="t" r="r" b="b"/>
              <a:pathLst>
                <a:path w="125" h="116">
                  <a:moveTo>
                    <a:pt x="125" y="45"/>
                  </a:moveTo>
                  <a:lnTo>
                    <a:pt x="35" y="0"/>
                  </a:lnTo>
                  <a:lnTo>
                    <a:pt x="0" y="72"/>
                  </a:lnTo>
                  <a:lnTo>
                    <a:pt x="89" y="116"/>
                  </a:lnTo>
                  <a:lnTo>
                    <a:pt x="125" y="45"/>
                  </a:lnTo>
                  <a:close/>
                </a:path>
              </a:pathLst>
            </a:custGeom>
            <a:solidFill>
              <a:srgbClr val="ffcf63"/>
            </a:solidFill>
            <a:ln>
              <a:noFill/>
            </a:ln>
          </p:spPr>
          <p:style>
            <a:lnRef idx="0"/>
            <a:fillRef idx="0"/>
            <a:effectRef idx="0"/>
            <a:fontRef idx="minor"/>
          </p:style>
        </p:sp>
        <p:sp>
          <p:nvSpPr>
            <p:cNvPr id="396" name="CustomShape 40"/>
            <p:cNvSpPr/>
            <p:nvPr/>
          </p:nvSpPr>
          <p:spPr>
            <a:xfrm>
              <a:off x="2378880" y="2703600"/>
              <a:ext cx="369360" cy="212760"/>
            </a:xfrm>
            <a:custGeom>
              <a:avLst/>
              <a:gdLst/>
              <a:ahLst/>
              <a:rect l="l" t="t" r="r" b="b"/>
              <a:pathLst>
                <a:path w="345" h="199">
                  <a:moveTo>
                    <a:pt x="345" y="160"/>
                  </a:moveTo>
                  <a:lnTo>
                    <a:pt x="20" y="0"/>
                  </a:lnTo>
                  <a:lnTo>
                    <a:pt x="0" y="39"/>
                  </a:lnTo>
                  <a:lnTo>
                    <a:pt x="326" y="199"/>
                  </a:lnTo>
                  <a:lnTo>
                    <a:pt x="345" y="160"/>
                  </a:lnTo>
                  <a:close/>
                </a:path>
              </a:pathLst>
            </a:custGeom>
            <a:solidFill>
              <a:srgbClr val="83cfee"/>
            </a:solidFill>
            <a:ln>
              <a:noFill/>
            </a:ln>
          </p:spPr>
          <p:style>
            <a:lnRef idx="0"/>
            <a:fillRef idx="0"/>
            <a:effectRef idx="0"/>
            <a:fontRef idx="minor"/>
          </p:style>
        </p:sp>
        <p:sp>
          <p:nvSpPr>
            <p:cNvPr id="397" name="CustomShape 41"/>
            <p:cNvSpPr/>
            <p:nvPr/>
          </p:nvSpPr>
          <p:spPr>
            <a:xfrm>
              <a:off x="2313360" y="2866680"/>
              <a:ext cx="360720" cy="186120"/>
            </a:xfrm>
            <a:custGeom>
              <a:avLst/>
              <a:gdLst/>
              <a:ahLst/>
              <a:rect l="l" t="t" r="r" b="b"/>
              <a:pathLst>
                <a:path w="337" h="174">
                  <a:moveTo>
                    <a:pt x="332" y="174"/>
                  </a:moveTo>
                  <a:lnTo>
                    <a:pt x="0" y="11"/>
                  </a:lnTo>
                  <a:lnTo>
                    <a:pt x="5" y="0"/>
                  </a:lnTo>
                  <a:lnTo>
                    <a:pt x="337" y="163"/>
                  </a:lnTo>
                  <a:lnTo>
                    <a:pt x="332" y="174"/>
                  </a:lnTo>
                  <a:close/>
                </a:path>
              </a:pathLst>
            </a:custGeom>
            <a:solidFill>
              <a:srgbClr val="8a8387"/>
            </a:solidFill>
            <a:ln>
              <a:noFill/>
            </a:ln>
          </p:spPr>
          <p:style>
            <a:lnRef idx="0"/>
            <a:fillRef idx="0"/>
            <a:effectRef idx="0"/>
            <a:fontRef idx="minor"/>
          </p:style>
        </p:sp>
        <p:sp>
          <p:nvSpPr>
            <p:cNvPr id="398" name="CustomShape 42"/>
            <p:cNvSpPr/>
            <p:nvPr/>
          </p:nvSpPr>
          <p:spPr>
            <a:xfrm>
              <a:off x="2304000" y="2885760"/>
              <a:ext cx="361800" cy="186120"/>
            </a:xfrm>
            <a:custGeom>
              <a:avLst/>
              <a:gdLst/>
              <a:ahLst/>
              <a:rect l="l" t="t" r="r" b="b"/>
              <a:pathLst>
                <a:path w="338" h="174">
                  <a:moveTo>
                    <a:pt x="332" y="174"/>
                  </a:moveTo>
                  <a:lnTo>
                    <a:pt x="0" y="10"/>
                  </a:lnTo>
                  <a:lnTo>
                    <a:pt x="6" y="0"/>
                  </a:lnTo>
                  <a:lnTo>
                    <a:pt x="338" y="163"/>
                  </a:lnTo>
                  <a:lnTo>
                    <a:pt x="332" y="174"/>
                  </a:lnTo>
                  <a:close/>
                </a:path>
              </a:pathLst>
            </a:custGeom>
            <a:solidFill>
              <a:srgbClr val="8a8387"/>
            </a:solidFill>
            <a:ln>
              <a:noFill/>
            </a:ln>
          </p:spPr>
          <p:style>
            <a:lnRef idx="0"/>
            <a:fillRef idx="0"/>
            <a:effectRef idx="0"/>
            <a:fontRef idx="minor"/>
          </p:style>
        </p:sp>
        <p:sp>
          <p:nvSpPr>
            <p:cNvPr id="399" name="CustomShape 43"/>
            <p:cNvSpPr/>
            <p:nvPr/>
          </p:nvSpPr>
          <p:spPr>
            <a:xfrm>
              <a:off x="2295360" y="2904120"/>
              <a:ext cx="360720" cy="187200"/>
            </a:xfrm>
            <a:custGeom>
              <a:avLst/>
              <a:gdLst/>
              <a:ahLst/>
              <a:rect l="l" t="t" r="r" b="b"/>
              <a:pathLst>
                <a:path w="337" h="175">
                  <a:moveTo>
                    <a:pt x="331" y="175"/>
                  </a:moveTo>
                  <a:lnTo>
                    <a:pt x="0" y="11"/>
                  </a:lnTo>
                  <a:lnTo>
                    <a:pt x="5" y="0"/>
                  </a:lnTo>
                  <a:lnTo>
                    <a:pt x="337" y="164"/>
                  </a:lnTo>
                  <a:lnTo>
                    <a:pt x="331" y="175"/>
                  </a:lnTo>
                  <a:close/>
                </a:path>
              </a:pathLst>
            </a:custGeom>
            <a:solidFill>
              <a:srgbClr val="8a8387"/>
            </a:solidFill>
            <a:ln>
              <a:noFill/>
            </a:ln>
          </p:spPr>
          <p:style>
            <a:lnRef idx="0"/>
            <a:fillRef idx="0"/>
            <a:effectRef idx="0"/>
            <a:fontRef idx="minor"/>
          </p:style>
        </p:sp>
        <p:sp>
          <p:nvSpPr>
            <p:cNvPr id="400" name="CustomShape 44"/>
            <p:cNvSpPr/>
            <p:nvPr/>
          </p:nvSpPr>
          <p:spPr>
            <a:xfrm>
              <a:off x="2285640" y="2923560"/>
              <a:ext cx="360720" cy="187200"/>
            </a:xfrm>
            <a:custGeom>
              <a:avLst/>
              <a:gdLst/>
              <a:ahLst/>
              <a:rect l="l" t="t" r="r" b="b"/>
              <a:pathLst>
                <a:path w="337" h="175">
                  <a:moveTo>
                    <a:pt x="332" y="175"/>
                  </a:moveTo>
                  <a:lnTo>
                    <a:pt x="0" y="11"/>
                  </a:lnTo>
                  <a:lnTo>
                    <a:pt x="5" y="0"/>
                  </a:lnTo>
                  <a:lnTo>
                    <a:pt x="337" y="163"/>
                  </a:lnTo>
                  <a:lnTo>
                    <a:pt x="332" y="175"/>
                  </a:lnTo>
                  <a:close/>
                </a:path>
              </a:pathLst>
            </a:custGeom>
            <a:solidFill>
              <a:srgbClr val="8a8387"/>
            </a:solidFill>
            <a:ln>
              <a:noFill/>
            </a:ln>
          </p:spPr>
          <p:style>
            <a:lnRef idx="0"/>
            <a:fillRef idx="0"/>
            <a:effectRef idx="0"/>
            <a:fontRef idx="minor"/>
          </p:style>
        </p:sp>
        <p:sp>
          <p:nvSpPr>
            <p:cNvPr id="401" name="CustomShape 45"/>
            <p:cNvSpPr/>
            <p:nvPr/>
          </p:nvSpPr>
          <p:spPr>
            <a:xfrm>
              <a:off x="2275920" y="2941560"/>
              <a:ext cx="360720" cy="187200"/>
            </a:xfrm>
            <a:custGeom>
              <a:avLst/>
              <a:gdLst/>
              <a:ahLst/>
              <a:rect l="l" t="t" r="r" b="b"/>
              <a:pathLst>
                <a:path w="337" h="175">
                  <a:moveTo>
                    <a:pt x="332" y="175"/>
                  </a:moveTo>
                  <a:lnTo>
                    <a:pt x="0" y="12"/>
                  </a:lnTo>
                  <a:lnTo>
                    <a:pt x="6" y="0"/>
                  </a:lnTo>
                  <a:lnTo>
                    <a:pt x="337" y="164"/>
                  </a:lnTo>
                  <a:lnTo>
                    <a:pt x="332" y="175"/>
                  </a:lnTo>
                  <a:close/>
                </a:path>
              </a:pathLst>
            </a:custGeom>
            <a:solidFill>
              <a:srgbClr val="8a8387"/>
            </a:solidFill>
            <a:ln>
              <a:noFill/>
            </a:ln>
          </p:spPr>
          <p:style>
            <a:lnRef idx="0"/>
            <a:fillRef idx="0"/>
            <a:effectRef idx="0"/>
            <a:fontRef idx="minor"/>
          </p:style>
        </p:sp>
        <p:sp>
          <p:nvSpPr>
            <p:cNvPr id="402" name="CustomShape 46"/>
            <p:cNvSpPr/>
            <p:nvPr/>
          </p:nvSpPr>
          <p:spPr>
            <a:xfrm>
              <a:off x="2266200" y="2961000"/>
              <a:ext cx="361800" cy="187200"/>
            </a:xfrm>
            <a:custGeom>
              <a:avLst/>
              <a:gdLst/>
              <a:ahLst/>
              <a:rect l="l" t="t" r="r" b="b"/>
              <a:pathLst>
                <a:path w="338" h="175">
                  <a:moveTo>
                    <a:pt x="332" y="175"/>
                  </a:moveTo>
                  <a:lnTo>
                    <a:pt x="0" y="11"/>
                  </a:lnTo>
                  <a:lnTo>
                    <a:pt x="6" y="0"/>
                  </a:lnTo>
                  <a:lnTo>
                    <a:pt x="338" y="164"/>
                  </a:lnTo>
                  <a:lnTo>
                    <a:pt x="332" y="175"/>
                  </a:lnTo>
                  <a:close/>
                </a:path>
              </a:pathLst>
            </a:custGeom>
            <a:solidFill>
              <a:srgbClr val="8a8387"/>
            </a:solidFill>
            <a:ln>
              <a:noFill/>
            </a:ln>
          </p:spPr>
          <p:style>
            <a:lnRef idx="0"/>
            <a:fillRef idx="0"/>
            <a:effectRef idx="0"/>
            <a:fontRef idx="minor"/>
          </p:style>
        </p:sp>
        <p:sp>
          <p:nvSpPr>
            <p:cNvPr id="403" name="CustomShape 47"/>
            <p:cNvSpPr/>
            <p:nvPr/>
          </p:nvSpPr>
          <p:spPr>
            <a:xfrm>
              <a:off x="2345760" y="2786040"/>
              <a:ext cx="89280" cy="106560"/>
            </a:xfrm>
            <a:custGeom>
              <a:avLst/>
              <a:gdLst/>
              <a:ahLst/>
              <a:rect l="l" t="t" r="r" b="b"/>
              <a:pathLst>
                <a:path w="232" h="276">
                  <a:moveTo>
                    <a:pt x="91" y="158"/>
                  </a:moveTo>
                  <a:cubicBezTo>
                    <a:pt x="49" y="205"/>
                    <a:pt x="49" y="205"/>
                    <a:pt x="49" y="205"/>
                  </a:cubicBezTo>
                  <a:cubicBezTo>
                    <a:pt x="0" y="180"/>
                    <a:pt x="0" y="180"/>
                    <a:pt x="0" y="180"/>
                  </a:cubicBezTo>
                  <a:cubicBezTo>
                    <a:pt x="169" y="0"/>
                    <a:pt x="169" y="0"/>
                    <a:pt x="169" y="0"/>
                  </a:cubicBezTo>
                  <a:cubicBezTo>
                    <a:pt x="232" y="31"/>
                    <a:pt x="232" y="31"/>
                    <a:pt x="232" y="31"/>
                  </a:cubicBezTo>
                  <a:cubicBezTo>
                    <a:pt x="193" y="276"/>
                    <a:pt x="193" y="276"/>
                    <a:pt x="193" y="276"/>
                  </a:cubicBezTo>
                  <a:cubicBezTo>
                    <a:pt x="142" y="250"/>
                    <a:pt x="142" y="250"/>
                    <a:pt x="142" y="250"/>
                  </a:cubicBezTo>
                  <a:cubicBezTo>
                    <a:pt x="152" y="188"/>
                    <a:pt x="152" y="188"/>
                    <a:pt x="152" y="188"/>
                  </a:cubicBezTo>
                  <a:lnTo>
                    <a:pt x="91" y="158"/>
                  </a:lnTo>
                  <a:close/>
                  <a:moveTo>
                    <a:pt x="163" y="149"/>
                  </a:moveTo>
                  <a:cubicBezTo>
                    <a:pt x="172" y="97"/>
                    <a:pt x="172" y="97"/>
                    <a:pt x="172" y="97"/>
                  </a:cubicBezTo>
                  <a:cubicBezTo>
                    <a:pt x="174" y="82"/>
                    <a:pt x="178" y="65"/>
                    <a:pt x="181" y="51"/>
                  </a:cubicBezTo>
                  <a:cubicBezTo>
                    <a:pt x="181" y="50"/>
                    <a:pt x="181" y="50"/>
                    <a:pt x="181" y="50"/>
                  </a:cubicBezTo>
                  <a:cubicBezTo>
                    <a:pt x="171" y="61"/>
                    <a:pt x="160" y="76"/>
                    <a:pt x="151" y="87"/>
                  </a:cubicBezTo>
                  <a:cubicBezTo>
                    <a:pt x="116" y="125"/>
                    <a:pt x="116" y="125"/>
                    <a:pt x="116" y="125"/>
                  </a:cubicBezTo>
                  <a:lnTo>
                    <a:pt x="163" y="149"/>
                  </a:lnTo>
                  <a:close/>
                </a:path>
              </a:pathLst>
            </a:custGeom>
            <a:solidFill>
              <a:srgbClr val="83cfee"/>
            </a:solidFill>
            <a:ln>
              <a:noFill/>
            </a:ln>
          </p:spPr>
          <p:style>
            <a:lnRef idx="0"/>
            <a:fillRef idx="0"/>
            <a:effectRef idx="0"/>
            <a:fontRef idx="minor"/>
          </p:style>
        </p:sp>
        <p:sp>
          <p:nvSpPr>
            <p:cNvPr id="404" name="CustomShape 48"/>
            <p:cNvSpPr/>
            <p:nvPr/>
          </p:nvSpPr>
          <p:spPr>
            <a:xfrm>
              <a:off x="2120400" y="2819520"/>
              <a:ext cx="574200" cy="501480"/>
            </a:xfrm>
            <a:custGeom>
              <a:avLst/>
              <a:gdLst/>
              <a:ahLst/>
              <a:rect l="l" t="t" r="r" b="b"/>
              <a:pathLst>
                <a:path w="1483" h="1294">
                  <a:moveTo>
                    <a:pt x="1082" y="20"/>
                  </a:moveTo>
                  <a:cubicBezTo>
                    <a:pt x="88" y="361"/>
                    <a:pt x="88" y="361"/>
                    <a:pt x="88" y="361"/>
                  </a:cubicBezTo>
                  <a:cubicBezTo>
                    <a:pt x="29" y="382"/>
                    <a:pt x="0" y="455"/>
                    <a:pt x="24" y="525"/>
                  </a:cubicBezTo>
                  <a:cubicBezTo>
                    <a:pt x="249" y="1183"/>
                    <a:pt x="249" y="1183"/>
                    <a:pt x="249" y="1183"/>
                  </a:cubicBezTo>
                  <a:cubicBezTo>
                    <a:pt x="274" y="1253"/>
                    <a:pt x="341" y="1294"/>
                    <a:pt x="401" y="1273"/>
                  </a:cubicBezTo>
                  <a:cubicBezTo>
                    <a:pt x="1395" y="932"/>
                    <a:pt x="1395" y="932"/>
                    <a:pt x="1395" y="932"/>
                  </a:cubicBezTo>
                  <a:cubicBezTo>
                    <a:pt x="1454" y="912"/>
                    <a:pt x="1483" y="838"/>
                    <a:pt x="1459" y="768"/>
                  </a:cubicBezTo>
                  <a:cubicBezTo>
                    <a:pt x="1233" y="110"/>
                    <a:pt x="1233" y="110"/>
                    <a:pt x="1233" y="110"/>
                  </a:cubicBezTo>
                  <a:cubicBezTo>
                    <a:pt x="1209" y="40"/>
                    <a:pt x="1141" y="0"/>
                    <a:pt x="1082" y="20"/>
                  </a:cubicBezTo>
                  <a:close/>
                  <a:moveTo>
                    <a:pt x="1439" y="842"/>
                  </a:moveTo>
                  <a:cubicBezTo>
                    <a:pt x="311" y="1229"/>
                    <a:pt x="311" y="1229"/>
                    <a:pt x="311" y="1229"/>
                  </a:cubicBezTo>
                  <a:cubicBezTo>
                    <a:pt x="76" y="544"/>
                    <a:pt x="76" y="544"/>
                    <a:pt x="76" y="544"/>
                  </a:cubicBezTo>
                  <a:cubicBezTo>
                    <a:pt x="1204" y="157"/>
                    <a:pt x="1204" y="157"/>
                    <a:pt x="1204" y="157"/>
                  </a:cubicBezTo>
                  <a:lnTo>
                    <a:pt x="1439" y="842"/>
                  </a:lnTo>
                  <a:close/>
                </a:path>
              </a:pathLst>
            </a:custGeom>
            <a:solidFill>
              <a:srgbClr val="3c444f"/>
            </a:solidFill>
            <a:ln>
              <a:noFill/>
            </a:ln>
          </p:spPr>
          <p:style>
            <a:lnRef idx="0"/>
            <a:fillRef idx="0"/>
            <a:effectRef idx="0"/>
            <a:fontRef idx="minor"/>
          </p:style>
        </p:sp>
        <p:sp>
          <p:nvSpPr>
            <p:cNvPr id="405" name="CustomShape 49"/>
            <p:cNvSpPr/>
            <p:nvPr/>
          </p:nvSpPr>
          <p:spPr>
            <a:xfrm>
              <a:off x="2149200" y="2879640"/>
              <a:ext cx="528120" cy="416520"/>
            </a:xfrm>
            <a:custGeom>
              <a:avLst/>
              <a:gdLst/>
              <a:ahLst/>
              <a:rect l="l" t="t" r="r" b="b"/>
              <a:pathLst>
                <a:path w="493" h="389">
                  <a:moveTo>
                    <a:pt x="85" y="389"/>
                  </a:moveTo>
                  <a:lnTo>
                    <a:pt x="493" y="248"/>
                  </a:lnTo>
                  <a:lnTo>
                    <a:pt x="408" y="0"/>
                  </a:lnTo>
                  <a:lnTo>
                    <a:pt x="0" y="141"/>
                  </a:lnTo>
                  <a:lnTo>
                    <a:pt x="85" y="389"/>
                  </a:lnTo>
                  <a:close/>
                </a:path>
              </a:pathLst>
            </a:custGeom>
            <a:solidFill>
              <a:srgbClr val="ffffff"/>
            </a:solidFill>
            <a:ln>
              <a:noFill/>
            </a:ln>
          </p:spPr>
          <p:style>
            <a:lnRef idx="0"/>
            <a:fillRef idx="0"/>
            <a:effectRef idx="0"/>
            <a:fontRef idx="minor"/>
          </p:style>
        </p:sp>
        <p:sp>
          <p:nvSpPr>
            <p:cNvPr id="406" name="CustomShape 50"/>
            <p:cNvSpPr/>
            <p:nvPr/>
          </p:nvSpPr>
          <p:spPr>
            <a:xfrm>
              <a:off x="2165400" y="2916000"/>
              <a:ext cx="47520" cy="76680"/>
            </a:xfrm>
            <a:custGeom>
              <a:avLst/>
              <a:gdLst/>
              <a:ahLst/>
              <a:rect l="l" t="t" r="r" b="b"/>
              <a:pathLst>
                <a:path w="123" h="198">
                  <a:moveTo>
                    <a:pt x="116" y="145"/>
                  </a:moveTo>
                  <a:cubicBezTo>
                    <a:pt x="123" y="164"/>
                    <a:pt x="112" y="185"/>
                    <a:pt x="93" y="192"/>
                  </a:cubicBezTo>
                  <a:cubicBezTo>
                    <a:pt x="93" y="192"/>
                    <a:pt x="93" y="192"/>
                    <a:pt x="93" y="192"/>
                  </a:cubicBezTo>
                  <a:cubicBezTo>
                    <a:pt x="74" y="198"/>
                    <a:pt x="53" y="188"/>
                    <a:pt x="46" y="169"/>
                  </a:cubicBezTo>
                  <a:cubicBezTo>
                    <a:pt x="6" y="54"/>
                    <a:pt x="6" y="54"/>
                    <a:pt x="6" y="54"/>
                  </a:cubicBezTo>
                  <a:cubicBezTo>
                    <a:pt x="0" y="34"/>
                    <a:pt x="10" y="13"/>
                    <a:pt x="30" y="6"/>
                  </a:cubicBezTo>
                  <a:cubicBezTo>
                    <a:pt x="30" y="6"/>
                    <a:pt x="30" y="6"/>
                    <a:pt x="30" y="6"/>
                  </a:cubicBezTo>
                  <a:cubicBezTo>
                    <a:pt x="49" y="0"/>
                    <a:pt x="70" y="10"/>
                    <a:pt x="77" y="29"/>
                  </a:cubicBezTo>
                  <a:lnTo>
                    <a:pt x="116" y="145"/>
                  </a:lnTo>
                  <a:close/>
                </a:path>
              </a:pathLst>
            </a:custGeom>
            <a:solidFill>
              <a:srgbClr val="00a4a1"/>
            </a:solidFill>
            <a:ln>
              <a:noFill/>
            </a:ln>
          </p:spPr>
          <p:style>
            <a:lnRef idx="0"/>
            <a:fillRef idx="0"/>
            <a:effectRef idx="0"/>
            <a:fontRef idx="minor"/>
          </p:style>
        </p:sp>
        <p:sp>
          <p:nvSpPr>
            <p:cNvPr id="407" name="CustomShape 51"/>
            <p:cNvSpPr/>
            <p:nvPr/>
          </p:nvSpPr>
          <p:spPr>
            <a:xfrm>
              <a:off x="2205000" y="2901960"/>
              <a:ext cx="46440" cy="76680"/>
            </a:xfrm>
            <a:custGeom>
              <a:avLst/>
              <a:gdLst/>
              <a:ahLst/>
              <a:rect l="l" t="t" r="r" b="b"/>
              <a:pathLst>
                <a:path w="122" h="198">
                  <a:moveTo>
                    <a:pt x="116" y="144"/>
                  </a:moveTo>
                  <a:cubicBezTo>
                    <a:pt x="122" y="164"/>
                    <a:pt x="112" y="185"/>
                    <a:pt x="93" y="191"/>
                  </a:cubicBezTo>
                  <a:cubicBezTo>
                    <a:pt x="93" y="191"/>
                    <a:pt x="93" y="191"/>
                    <a:pt x="93" y="191"/>
                  </a:cubicBezTo>
                  <a:cubicBezTo>
                    <a:pt x="73" y="198"/>
                    <a:pt x="52" y="188"/>
                    <a:pt x="46" y="168"/>
                  </a:cubicBezTo>
                  <a:cubicBezTo>
                    <a:pt x="6" y="53"/>
                    <a:pt x="6" y="53"/>
                    <a:pt x="6" y="53"/>
                  </a:cubicBezTo>
                  <a:cubicBezTo>
                    <a:pt x="0" y="34"/>
                    <a:pt x="10" y="13"/>
                    <a:pt x="29" y="6"/>
                  </a:cubicBezTo>
                  <a:cubicBezTo>
                    <a:pt x="29" y="6"/>
                    <a:pt x="29" y="6"/>
                    <a:pt x="29" y="6"/>
                  </a:cubicBezTo>
                  <a:cubicBezTo>
                    <a:pt x="49" y="0"/>
                    <a:pt x="70" y="10"/>
                    <a:pt x="76" y="29"/>
                  </a:cubicBezTo>
                  <a:lnTo>
                    <a:pt x="116" y="144"/>
                  </a:lnTo>
                  <a:close/>
                </a:path>
              </a:pathLst>
            </a:custGeom>
            <a:solidFill>
              <a:srgbClr val="00a4a1"/>
            </a:solidFill>
            <a:ln>
              <a:noFill/>
            </a:ln>
          </p:spPr>
          <p:style>
            <a:lnRef idx="0"/>
            <a:fillRef idx="0"/>
            <a:effectRef idx="0"/>
            <a:fontRef idx="minor"/>
          </p:style>
        </p:sp>
        <p:sp>
          <p:nvSpPr>
            <p:cNvPr id="408" name="CustomShape 52"/>
            <p:cNvSpPr/>
            <p:nvPr/>
          </p:nvSpPr>
          <p:spPr>
            <a:xfrm>
              <a:off x="2445480" y="2819520"/>
              <a:ext cx="47520" cy="76680"/>
            </a:xfrm>
            <a:custGeom>
              <a:avLst/>
              <a:gdLst/>
              <a:ahLst/>
              <a:rect l="l" t="t" r="r" b="b"/>
              <a:pathLst>
                <a:path w="123" h="199">
                  <a:moveTo>
                    <a:pt x="116" y="145"/>
                  </a:moveTo>
                  <a:cubicBezTo>
                    <a:pt x="123" y="164"/>
                    <a:pt x="113" y="185"/>
                    <a:pt x="93" y="192"/>
                  </a:cubicBezTo>
                  <a:cubicBezTo>
                    <a:pt x="93" y="192"/>
                    <a:pt x="93" y="192"/>
                    <a:pt x="93" y="192"/>
                  </a:cubicBezTo>
                  <a:cubicBezTo>
                    <a:pt x="74" y="199"/>
                    <a:pt x="53" y="188"/>
                    <a:pt x="46" y="169"/>
                  </a:cubicBezTo>
                  <a:cubicBezTo>
                    <a:pt x="7" y="54"/>
                    <a:pt x="7" y="54"/>
                    <a:pt x="7" y="54"/>
                  </a:cubicBezTo>
                  <a:cubicBezTo>
                    <a:pt x="0" y="34"/>
                    <a:pt x="10" y="13"/>
                    <a:pt x="30" y="7"/>
                  </a:cubicBezTo>
                  <a:cubicBezTo>
                    <a:pt x="30" y="7"/>
                    <a:pt x="30" y="7"/>
                    <a:pt x="30" y="7"/>
                  </a:cubicBezTo>
                  <a:cubicBezTo>
                    <a:pt x="49" y="0"/>
                    <a:pt x="70" y="10"/>
                    <a:pt x="77" y="30"/>
                  </a:cubicBezTo>
                  <a:lnTo>
                    <a:pt x="116" y="145"/>
                  </a:lnTo>
                  <a:close/>
                </a:path>
              </a:pathLst>
            </a:custGeom>
            <a:solidFill>
              <a:srgbClr val="00a4a1"/>
            </a:solidFill>
            <a:ln>
              <a:noFill/>
            </a:ln>
          </p:spPr>
          <p:style>
            <a:lnRef idx="0"/>
            <a:fillRef idx="0"/>
            <a:effectRef idx="0"/>
            <a:fontRef idx="minor"/>
          </p:style>
        </p:sp>
        <p:sp>
          <p:nvSpPr>
            <p:cNvPr id="409" name="CustomShape 53"/>
            <p:cNvSpPr/>
            <p:nvPr/>
          </p:nvSpPr>
          <p:spPr>
            <a:xfrm>
              <a:off x="2486160" y="2806560"/>
              <a:ext cx="46440" cy="75600"/>
            </a:xfrm>
            <a:custGeom>
              <a:avLst/>
              <a:gdLst/>
              <a:ahLst/>
              <a:rect l="l" t="t" r="r" b="b"/>
              <a:pathLst>
                <a:path w="123" h="198">
                  <a:moveTo>
                    <a:pt x="116" y="145"/>
                  </a:moveTo>
                  <a:cubicBezTo>
                    <a:pt x="123" y="164"/>
                    <a:pt x="112" y="185"/>
                    <a:pt x="93" y="192"/>
                  </a:cubicBezTo>
                  <a:cubicBezTo>
                    <a:pt x="93" y="192"/>
                    <a:pt x="93" y="192"/>
                    <a:pt x="93" y="192"/>
                  </a:cubicBezTo>
                  <a:cubicBezTo>
                    <a:pt x="74" y="198"/>
                    <a:pt x="53" y="188"/>
                    <a:pt x="46" y="169"/>
                  </a:cubicBezTo>
                  <a:cubicBezTo>
                    <a:pt x="6" y="54"/>
                    <a:pt x="6" y="54"/>
                    <a:pt x="6" y="54"/>
                  </a:cubicBezTo>
                  <a:cubicBezTo>
                    <a:pt x="0" y="34"/>
                    <a:pt x="10" y="13"/>
                    <a:pt x="29" y="6"/>
                  </a:cubicBezTo>
                  <a:cubicBezTo>
                    <a:pt x="29" y="6"/>
                    <a:pt x="29" y="6"/>
                    <a:pt x="29" y="6"/>
                  </a:cubicBezTo>
                  <a:cubicBezTo>
                    <a:pt x="49" y="0"/>
                    <a:pt x="70" y="10"/>
                    <a:pt x="77" y="29"/>
                  </a:cubicBezTo>
                  <a:lnTo>
                    <a:pt x="116" y="145"/>
                  </a:lnTo>
                  <a:close/>
                </a:path>
              </a:pathLst>
            </a:custGeom>
            <a:solidFill>
              <a:srgbClr val="00a4a1"/>
            </a:solidFill>
            <a:ln>
              <a:noFill/>
            </a:ln>
          </p:spPr>
          <p:style>
            <a:lnRef idx="0"/>
            <a:fillRef idx="0"/>
            <a:effectRef idx="0"/>
            <a:fontRef idx="minor"/>
          </p:style>
        </p:sp>
        <p:sp>
          <p:nvSpPr>
            <p:cNvPr id="410" name="CustomShape 54"/>
            <p:cNvSpPr/>
            <p:nvPr/>
          </p:nvSpPr>
          <p:spPr>
            <a:xfrm>
              <a:off x="2170800" y="3030840"/>
              <a:ext cx="55080" cy="55080"/>
            </a:xfrm>
            <a:custGeom>
              <a:avLst/>
              <a:gdLst/>
              <a:ahLst/>
              <a:rect l="l" t="t" r="r" b="b"/>
              <a:pathLst>
                <a:path w="143" h="143">
                  <a:moveTo>
                    <a:pt x="138" y="82"/>
                  </a:moveTo>
                  <a:cubicBezTo>
                    <a:pt x="143" y="97"/>
                    <a:pt x="135" y="113"/>
                    <a:pt x="120" y="118"/>
                  </a:cubicBezTo>
                  <a:cubicBezTo>
                    <a:pt x="62" y="138"/>
                    <a:pt x="62" y="138"/>
                    <a:pt x="62" y="138"/>
                  </a:cubicBezTo>
                  <a:cubicBezTo>
                    <a:pt x="47" y="143"/>
                    <a:pt x="31" y="135"/>
                    <a:pt x="26" y="120"/>
                  </a:cubicBezTo>
                  <a:cubicBezTo>
                    <a:pt x="5" y="62"/>
                    <a:pt x="5" y="62"/>
                    <a:pt x="5" y="62"/>
                  </a:cubicBezTo>
                  <a:cubicBezTo>
                    <a:pt x="0" y="47"/>
                    <a:pt x="8" y="31"/>
                    <a:pt x="23" y="26"/>
                  </a:cubicBezTo>
                  <a:cubicBezTo>
                    <a:pt x="82" y="6"/>
                    <a:pt x="82" y="6"/>
                    <a:pt x="82" y="6"/>
                  </a:cubicBezTo>
                  <a:cubicBezTo>
                    <a:pt x="96" y="0"/>
                    <a:pt x="113" y="8"/>
                    <a:pt x="118" y="23"/>
                  </a:cubicBezTo>
                  <a:lnTo>
                    <a:pt x="138" y="82"/>
                  </a:lnTo>
                  <a:close/>
                </a:path>
              </a:pathLst>
            </a:custGeom>
            <a:solidFill>
              <a:srgbClr val="00a4a1"/>
            </a:solidFill>
            <a:ln>
              <a:noFill/>
            </a:ln>
          </p:spPr>
          <p:style>
            <a:lnRef idx="0"/>
            <a:fillRef idx="0"/>
            <a:effectRef idx="0"/>
            <a:fontRef idx="minor"/>
          </p:style>
        </p:sp>
        <p:sp>
          <p:nvSpPr>
            <p:cNvPr id="411" name="CustomShape 55"/>
            <p:cNvSpPr/>
            <p:nvPr/>
          </p:nvSpPr>
          <p:spPr>
            <a:xfrm>
              <a:off x="2232000" y="3009240"/>
              <a:ext cx="55080" cy="55080"/>
            </a:xfrm>
            <a:custGeom>
              <a:avLst/>
              <a:gdLst/>
              <a:ahLst/>
              <a:rect l="l" t="t" r="r" b="b"/>
              <a:pathLst>
                <a:path w="143" h="143">
                  <a:moveTo>
                    <a:pt x="137" y="82"/>
                  </a:moveTo>
                  <a:cubicBezTo>
                    <a:pt x="143" y="96"/>
                    <a:pt x="135" y="113"/>
                    <a:pt x="120" y="118"/>
                  </a:cubicBezTo>
                  <a:cubicBezTo>
                    <a:pt x="61" y="138"/>
                    <a:pt x="61" y="138"/>
                    <a:pt x="61" y="138"/>
                  </a:cubicBezTo>
                  <a:cubicBezTo>
                    <a:pt x="46" y="143"/>
                    <a:pt x="30" y="135"/>
                    <a:pt x="25" y="120"/>
                  </a:cubicBezTo>
                  <a:cubicBezTo>
                    <a:pt x="5" y="62"/>
                    <a:pt x="5" y="62"/>
                    <a:pt x="5" y="62"/>
                  </a:cubicBezTo>
                  <a:cubicBezTo>
                    <a:pt x="0" y="47"/>
                    <a:pt x="8" y="31"/>
                    <a:pt x="23" y="26"/>
                  </a:cubicBezTo>
                  <a:cubicBezTo>
                    <a:pt x="81" y="5"/>
                    <a:pt x="81" y="5"/>
                    <a:pt x="81" y="5"/>
                  </a:cubicBezTo>
                  <a:cubicBezTo>
                    <a:pt x="96" y="0"/>
                    <a:pt x="112" y="8"/>
                    <a:pt x="117" y="23"/>
                  </a:cubicBezTo>
                  <a:lnTo>
                    <a:pt x="137" y="82"/>
                  </a:lnTo>
                  <a:close/>
                </a:path>
              </a:pathLst>
            </a:custGeom>
            <a:solidFill>
              <a:srgbClr val="00a4a1"/>
            </a:solidFill>
            <a:ln>
              <a:noFill/>
            </a:ln>
          </p:spPr>
          <p:style>
            <a:lnRef idx="0"/>
            <a:fillRef idx="0"/>
            <a:effectRef idx="0"/>
            <a:fontRef idx="minor"/>
          </p:style>
        </p:sp>
        <p:sp>
          <p:nvSpPr>
            <p:cNvPr id="412" name="CustomShape 56"/>
            <p:cNvSpPr/>
            <p:nvPr/>
          </p:nvSpPr>
          <p:spPr>
            <a:xfrm>
              <a:off x="2293200" y="2989080"/>
              <a:ext cx="55080" cy="55080"/>
            </a:xfrm>
            <a:custGeom>
              <a:avLst/>
              <a:gdLst/>
              <a:ahLst/>
              <a:rect l="l" t="t" r="r" b="b"/>
              <a:pathLst>
                <a:path w="142" h="143">
                  <a:moveTo>
                    <a:pt x="137" y="82"/>
                  </a:moveTo>
                  <a:cubicBezTo>
                    <a:pt x="142" y="96"/>
                    <a:pt x="134" y="113"/>
                    <a:pt x="119" y="118"/>
                  </a:cubicBezTo>
                  <a:cubicBezTo>
                    <a:pt x="61" y="138"/>
                    <a:pt x="61" y="138"/>
                    <a:pt x="61" y="138"/>
                  </a:cubicBezTo>
                  <a:cubicBezTo>
                    <a:pt x="46" y="143"/>
                    <a:pt x="30" y="135"/>
                    <a:pt x="25" y="120"/>
                  </a:cubicBezTo>
                  <a:cubicBezTo>
                    <a:pt x="5" y="61"/>
                    <a:pt x="5" y="61"/>
                    <a:pt x="5" y="61"/>
                  </a:cubicBezTo>
                  <a:cubicBezTo>
                    <a:pt x="0" y="47"/>
                    <a:pt x="8" y="31"/>
                    <a:pt x="22" y="25"/>
                  </a:cubicBezTo>
                  <a:cubicBezTo>
                    <a:pt x="81" y="5"/>
                    <a:pt x="81" y="5"/>
                    <a:pt x="81" y="5"/>
                  </a:cubicBezTo>
                  <a:cubicBezTo>
                    <a:pt x="96" y="0"/>
                    <a:pt x="112" y="8"/>
                    <a:pt x="117" y="23"/>
                  </a:cubicBezTo>
                  <a:lnTo>
                    <a:pt x="137" y="82"/>
                  </a:lnTo>
                  <a:close/>
                </a:path>
              </a:pathLst>
            </a:custGeom>
            <a:solidFill>
              <a:srgbClr val="00a4a1"/>
            </a:solidFill>
            <a:ln>
              <a:noFill/>
            </a:ln>
          </p:spPr>
          <p:style>
            <a:lnRef idx="0"/>
            <a:fillRef idx="0"/>
            <a:effectRef idx="0"/>
            <a:fontRef idx="minor"/>
          </p:style>
        </p:sp>
        <p:sp>
          <p:nvSpPr>
            <p:cNvPr id="413" name="CustomShape 57"/>
            <p:cNvSpPr/>
            <p:nvPr/>
          </p:nvSpPr>
          <p:spPr>
            <a:xfrm>
              <a:off x="2354400" y="2967480"/>
              <a:ext cx="55080" cy="55080"/>
            </a:xfrm>
            <a:custGeom>
              <a:avLst/>
              <a:gdLst/>
              <a:ahLst/>
              <a:rect l="l" t="t" r="r" b="b"/>
              <a:pathLst>
                <a:path w="143" h="143">
                  <a:moveTo>
                    <a:pt x="138" y="81"/>
                  </a:moveTo>
                  <a:cubicBezTo>
                    <a:pt x="143" y="96"/>
                    <a:pt x="135" y="112"/>
                    <a:pt x="120" y="118"/>
                  </a:cubicBezTo>
                  <a:cubicBezTo>
                    <a:pt x="62" y="138"/>
                    <a:pt x="62" y="138"/>
                    <a:pt x="62" y="138"/>
                  </a:cubicBezTo>
                  <a:cubicBezTo>
                    <a:pt x="47" y="143"/>
                    <a:pt x="31" y="135"/>
                    <a:pt x="26" y="120"/>
                  </a:cubicBezTo>
                  <a:cubicBezTo>
                    <a:pt x="5" y="61"/>
                    <a:pt x="5" y="61"/>
                    <a:pt x="5" y="61"/>
                  </a:cubicBezTo>
                  <a:cubicBezTo>
                    <a:pt x="0" y="47"/>
                    <a:pt x="8" y="30"/>
                    <a:pt x="23" y="25"/>
                  </a:cubicBezTo>
                  <a:cubicBezTo>
                    <a:pt x="82" y="5"/>
                    <a:pt x="82" y="5"/>
                    <a:pt x="82" y="5"/>
                  </a:cubicBezTo>
                  <a:cubicBezTo>
                    <a:pt x="96" y="0"/>
                    <a:pt x="113" y="8"/>
                    <a:pt x="118" y="23"/>
                  </a:cubicBezTo>
                  <a:lnTo>
                    <a:pt x="138" y="81"/>
                  </a:lnTo>
                  <a:close/>
                </a:path>
              </a:pathLst>
            </a:custGeom>
            <a:solidFill>
              <a:srgbClr val="00a4a1"/>
            </a:solidFill>
            <a:ln>
              <a:noFill/>
            </a:ln>
          </p:spPr>
          <p:style>
            <a:lnRef idx="0"/>
            <a:fillRef idx="0"/>
            <a:effectRef idx="0"/>
            <a:fontRef idx="minor"/>
          </p:style>
        </p:sp>
        <p:sp>
          <p:nvSpPr>
            <p:cNvPr id="414" name="CustomShape 58"/>
            <p:cNvSpPr/>
            <p:nvPr/>
          </p:nvSpPr>
          <p:spPr>
            <a:xfrm>
              <a:off x="2415600" y="2946960"/>
              <a:ext cx="55080" cy="55080"/>
            </a:xfrm>
            <a:custGeom>
              <a:avLst/>
              <a:gdLst/>
              <a:ahLst/>
              <a:rect l="l" t="t" r="r" b="b"/>
              <a:pathLst>
                <a:path w="142" h="143">
                  <a:moveTo>
                    <a:pt x="137" y="81"/>
                  </a:moveTo>
                  <a:cubicBezTo>
                    <a:pt x="142" y="96"/>
                    <a:pt x="135" y="112"/>
                    <a:pt x="120" y="117"/>
                  </a:cubicBezTo>
                  <a:cubicBezTo>
                    <a:pt x="61" y="138"/>
                    <a:pt x="61" y="138"/>
                    <a:pt x="61" y="138"/>
                  </a:cubicBezTo>
                  <a:cubicBezTo>
                    <a:pt x="46" y="143"/>
                    <a:pt x="30" y="135"/>
                    <a:pt x="25" y="120"/>
                  </a:cubicBezTo>
                  <a:cubicBezTo>
                    <a:pt x="5" y="61"/>
                    <a:pt x="5" y="61"/>
                    <a:pt x="5" y="61"/>
                  </a:cubicBezTo>
                  <a:cubicBezTo>
                    <a:pt x="0" y="47"/>
                    <a:pt x="8" y="30"/>
                    <a:pt x="23" y="25"/>
                  </a:cubicBezTo>
                  <a:cubicBezTo>
                    <a:pt x="81" y="5"/>
                    <a:pt x="81" y="5"/>
                    <a:pt x="81" y="5"/>
                  </a:cubicBezTo>
                  <a:cubicBezTo>
                    <a:pt x="96" y="0"/>
                    <a:pt x="112" y="8"/>
                    <a:pt x="117" y="23"/>
                  </a:cubicBezTo>
                  <a:lnTo>
                    <a:pt x="137" y="81"/>
                  </a:lnTo>
                  <a:close/>
                </a:path>
              </a:pathLst>
            </a:custGeom>
            <a:solidFill>
              <a:srgbClr val="00a4a1"/>
            </a:solidFill>
            <a:ln>
              <a:noFill/>
            </a:ln>
          </p:spPr>
          <p:style>
            <a:lnRef idx="0"/>
            <a:fillRef idx="0"/>
            <a:effectRef idx="0"/>
            <a:fontRef idx="minor"/>
          </p:style>
        </p:sp>
        <p:sp>
          <p:nvSpPr>
            <p:cNvPr id="415" name="CustomShape 59"/>
            <p:cNvSpPr/>
            <p:nvPr/>
          </p:nvSpPr>
          <p:spPr>
            <a:xfrm>
              <a:off x="2477520" y="2925720"/>
              <a:ext cx="54000" cy="55080"/>
            </a:xfrm>
            <a:custGeom>
              <a:avLst/>
              <a:gdLst/>
              <a:ahLst/>
              <a:rect l="l" t="t" r="r" b="b"/>
              <a:pathLst>
                <a:path w="142" h="143">
                  <a:moveTo>
                    <a:pt x="137" y="81"/>
                  </a:moveTo>
                  <a:cubicBezTo>
                    <a:pt x="142" y="96"/>
                    <a:pt x="134" y="112"/>
                    <a:pt x="119" y="117"/>
                  </a:cubicBezTo>
                  <a:cubicBezTo>
                    <a:pt x="61" y="137"/>
                    <a:pt x="61" y="137"/>
                    <a:pt x="61" y="137"/>
                  </a:cubicBezTo>
                  <a:cubicBezTo>
                    <a:pt x="46" y="143"/>
                    <a:pt x="30" y="135"/>
                    <a:pt x="25" y="120"/>
                  </a:cubicBezTo>
                  <a:cubicBezTo>
                    <a:pt x="5" y="61"/>
                    <a:pt x="5" y="61"/>
                    <a:pt x="5" y="61"/>
                  </a:cubicBezTo>
                  <a:cubicBezTo>
                    <a:pt x="0" y="46"/>
                    <a:pt x="8" y="30"/>
                    <a:pt x="22" y="25"/>
                  </a:cubicBezTo>
                  <a:cubicBezTo>
                    <a:pt x="81" y="5"/>
                    <a:pt x="81" y="5"/>
                    <a:pt x="81" y="5"/>
                  </a:cubicBezTo>
                  <a:cubicBezTo>
                    <a:pt x="96" y="0"/>
                    <a:pt x="112" y="8"/>
                    <a:pt x="117" y="23"/>
                  </a:cubicBezTo>
                  <a:lnTo>
                    <a:pt x="137" y="81"/>
                  </a:lnTo>
                  <a:close/>
                </a:path>
              </a:pathLst>
            </a:custGeom>
            <a:solidFill>
              <a:srgbClr val="00a4a1"/>
            </a:solidFill>
            <a:ln>
              <a:noFill/>
            </a:ln>
          </p:spPr>
          <p:style>
            <a:lnRef idx="0"/>
            <a:fillRef idx="0"/>
            <a:effectRef idx="0"/>
            <a:fontRef idx="minor"/>
          </p:style>
        </p:sp>
        <p:sp>
          <p:nvSpPr>
            <p:cNvPr id="416" name="CustomShape 60"/>
            <p:cNvSpPr/>
            <p:nvPr/>
          </p:nvSpPr>
          <p:spPr>
            <a:xfrm>
              <a:off x="2537640" y="2905200"/>
              <a:ext cx="55080" cy="54000"/>
            </a:xfrm>
            <a:custGeom>
              <a:avLst/>
              <a:gdLst/>
              <a:ahLst/>
              <a:rect l="l" t="t" r="r" b="b"/>
              <a:pathLst>
                <a:path w="143" h="142">
                  <a:moveTo>
                    <a:pt x="138" y="81"/>
                  </a:moveTo>
                  <a:cubicBezTo>
                    <a:pt x="143" y="96"/>
                    <a:pt x="135" y="112"/>
                    <a:pt x="120" y="117"/>
                  </a:cubicBezTo>
                  <a:cubicBezTo>
                    <a:pt x="61" y="137"/>
                    <a:pt x="61" y="137"/>
                    <a:pt x="61" y="137"/>
                  </a:cubicBezTo>
                  <a:cubicBezTo>
                    <a:pt x="47" y="142"/>
                    <a:pt x="31" y="135"/>
                    <a:pt x="25" y="120"/>
                  </a:cubicBezTo>
                  <a:cubicBezTo>
                    <a:pt x="5" y="61"/>
                    <a:pt x="5" y="61"/>
                    <a:pt x="5" y="61"/>
                  </a:cubicBezTo>
                  <a:cubicBezTo>
                    <a:pt x="0" y="46"/>
                    <a:pt x="8" y="30"/>
                    <a:pt x="23" y="25"/>
                  </a:cubicBezTo>
                  <a:cubicBezTo>
                    <a:pt x="82" y="5"/>
                    <a:pt x="82" y="5"/>
                    <a:pt x="82" y="5"/>
                  </a:cubicBezTo>
                  <a:cubicBezTo>
                    <a:pt x="96" y="0"/>
                    <a:pt x="112" y="8"/>
                    <a:pt x="118" y="23"/>
                  </a:cubicBezTo>
                  <a:lnTo>
                    <a:pt x="138" y="81"/>
                  </a:lnTo>
                  <a:close/>
                </a:path>
              </a:pathLst>
            </a:custGeom>
            <a:solidFill>
              <a:srgbClr val="00a4a1"/>
            </a:solidFill>
            <a:ln>
              <a:noFill/>
            </a:ln>
          </p:spPr>
          <p:style>
            <a:lnRef idx="0"/>
            <a:fillRef idx="0"/>
            <a:effectRef idx="0"/>
            <a:fontRef idx="minor"/>
          </p:style>
        </p:sp>
        <p:sp>
          <p:nvSpPr>
            <p:cNvPr id="417" name="CustomShape 61"/>
            <p:cNvSpPr/>
            <p:nvPr/>
          </p:nvSpPr>
          <p:spPr>
            <a:xfrm>
              <a:off x="2193480" y="3096360"/>
              <a:ext cx="55080" cy="55080"/>
            </a:xfrm>
            <a:custGeom>
              <a:avLst/>
              <a:gdLst/>
              <a:ahLst/>
              <a:rect l="l" t="t" r="r" b="b"/>
              <a:pathLst>
                <a:path w="143" h="142">
                  <a:moveTo>
                    <a:pt x="138" y="81"/>
                  </a:moveTo>
                  <a:cubicBezTo>
                    <a:pt x="143" y="96"/>
                    <a:pt x="135" y="112"/>
                    <a:pt x="120" y="117"/>
                  </a:cubicBezTo>
                  <a:cubicBezTo>
                    <a:pt x="61" y="137"/>
                    <a:pt x="61" y="137"/>
                    <a:pt x="61" y="137"/>
                  </a:cubicBezTo>
                  <a:cubicBezTo>
                    <a:pt x="47" y="142"/>
                    <a:pt x="30" y="134"/>
                    <a:pt x="25" y="120"/>
                  </a:cubicBezTo>
                  <a:cubicBezTo>
                    <a:pt x="5" y="61"/>
                    <a:pt x="5" y="61"/>
                    <a:pt x="5" y="61"/>
                  </a:cubicBezTo>
                  <a:cubicBezTo>
                    <a:pt x="0" y="46"/>
                    <a:pt x="8" y="30"/>
                    <a:pt x="23" y="25"/>
                  </a:cubicBezTo>
                  <a:cubicBezTo>
                    <a:pt x="81" y="5"/>
                    <a:pt x="81" y="5"/>
                    <a:pt x="81" y="5"/>
                  </a:cubicBezTo>
                  <a:cubicBezTo>
                    <a:pt x="96" y="0"/>
                    <a:pt x="112" y="8"/>
                    <a:pt x="117" y="23"/>
                  </a:cubicBezTo>
                  <a:lnTo>
                    <a:pt x="138" y="81"/>
                  </a:lnTo>
                  <a:close/>
                </a:path>
              </a:pathLst>
            </a:custGeom>
            <a:solidFill>
              <a:srgbClr val="00a4a1"/>
            </a:solidFill>
            <a:ln>
              <a:noFill/>
            </a:ln>
          </p:spPr>
          <p:style>
            <a:lnRef idx="0"/>
            <a:fillRef idx="0"/>
            <a:effectRef idx="0"/>
            <a:fontRef idx="minor"/>
          </p:style>
        </p:sp>
        <p:sp>
          <p:nvSpPr>
            <p:cNvPr id="418" name="CustomShape 62"/>
            <p:cNvSpPr/>
            <p:nvPr/>
          </p:nvSpPr>
          <p:spPr>
            <a:xfrm>
              <a:off x="2254680" y="3075840"/>
              <a:ext cx="55080" cy="54000"/>
            </a:xfrm>
            <a:custGeom>
              <a:avLst/>
              <a:gdLst/>
              <a:ahLst/>
              <a:rect l="l" t="t" r="r" b="b"/>
              <a:pathLst>
                <a:path w="142" h="142">
                  <a:moveTo>
                    <a:pt x="137" y="81"/>
                  </a:moveTo>
                  <a:cubicBezTo>
                    <a:pt x="142" y="96"/>
                    <a:pt x="134" y="112"/>
                    <a:pt x="120" y="117"/>
                  </a:cubicBezTo>
                  <a:cubicBezTo>
                    <a:pt x="61" y="137"/>
                    <a:pt x="61" y="137"/>
                    <a:pt x="61" y="137"/>
                  </a:cubicBezTo>
                  <a:cubicBezTo>
                    <a:pt x="46" y="142"/>
                    <a:pt x="30" y="134"/>
                    <a:pt x="25" y="119"/>
                  </a:cubicBezTo>
                  <a:cubicBezTo>
                    <a:pt x="5" y="61"/>
                    <a:pt x="5" y="61"/>
                    <a:pt x="5" y="61"/>
                  </a:cubicBezTo>
                  <a:cubicBezTo>
                    <a:pt x="0" y="46"/>
                    <a:pt x="8" y="30"/>
                    <a:pt x="23" y="25"/>
                  </a:cubicBezTo>
                  <a:cubicBezTo>
                    <a:pt x="81" y="5"/>
                    <a:pt x="81" y="5"/>
                    <a:pt x="81" y="5"/>
                  </a:cubicBezTo>
                  <a:cubicBezTo>
                    <a:pt x="96" y="0"/>
                    <a:pt x="112" y="8"/>
                    <a:pt x="117" y="22"/>
                  </a:cubicBezTo>
                  <a:lnTo>
                    <a:pt x="137" y="81"/>
                  </a:lnTo>
                  <a:close/>
                </a:path>
              </a:pathLst>
            </a:custGeom>
            <a:solidFill>
              <a:srgbClr val="00a4a1"/>
            </a:solidFill>
            <a:ln>
              <a:noFill/>
            </a:ln>
          </p:spPr>
          <p:style>
            <a:lnRef idx="0"/>
            <a:fillRef idx="0"/>
            <a:effectRef idx="0"/>
            <a:fontRef idx="minor"/>
          </p:style>
        </p:sp>
        <p:sp>
          <p:nvSpPr>
            <p:cNvPr id="419" name="CustomShape 63"/>
            <p:cNvSpPr/>
            <p:nvPr/>
          </p:nvSpPr>
          <p:spPr>
            <a:xfrm>
              <a:off x="2315520" y="3054240"/>
              <a:ext cx="55080" cy="54000"/>
            </a:xfrm>
            <a:custGeom>
              <a:avLst/>
              <a:gdLst/>
              <a:ahLst/>
              <a:rect l="l" t="t" r="r" b="b"/>
              <a:pathLst>
                <a:path w="143" h="142">
                  <a:moveTo>
                    <a:pt x="138" y="81"/>
                  </a:moveTo>
                  <a:cubicBezTo>
                    <a:pt x="143" y="96"/>
                    <a:pt x="135" y="112"/>
                    <a:pt x="120" y="117"/>
                  </a:cubicBezTo>
                  <a:cubicBezTo>
                    <a:pt x="62" y="137"/>
                    <a:pt x="62" y="137"/>
                    <a:pt x="62" y="137"/>
                  </a:cubicBezTo>
                  <a:cubicBezTo>
                    <a:pt x="47" y="142"/>
                    <a:pt x="31" y="134"/>
                    <a:pt x="26" y="119"/>
                  </a:cubicBezTo>
                  <a:cubicBezTo>
                    <a:pt x="6" y="61"/>
                    <a:pt x="6" y="61"/>
                    <a:pt x="6" y="61"/>
                  </a:cubicBezTo>
                  <a:cubicBezTo>
                    <a:pt x="0" y="46"/>
                    <a:pt x="8" y="30"/>
                    <a:pt x="23" y="25"/>
                  </a:cubicBezTo>
                  <a:cubicBezTo>
                    <a:pt x="82" y="5"/>
                    <a:pt x="82" y="5"/>
                    <a:pt x="82" y="5"/>
                  </a:cubicBezTo>
                  <a:cubicBezTo>
                    <a:pt x="97" y="0"/>
                    <a:pt x="113" y="8"/>
                    <a:pt x="118" y="22"/>
                  </a:cubicBezTo>
                  <a:lnTo>
                    <a:pt x="138" y="81"/>
                  </a:lnTo>
                  <a:close/>
                </a:path>
              </a:pathLst>
            </a:custGeom>
            <a:solidFill>
              <a:srgbClr val="da4643"/>
            </a:solidFill>
            <a:ln>
              <a:noFill/>
            </a:ln>
          </p:spPr>
          <p:style>
            <a:lnRef idx="0"/>
            <a:fillRef idx="0"/>
            <a:effectRef idx="0"/>
            <a:fontRef idx="minor"/>
          </p:style>
        </p:sp>
        <p:sp>
          <p:nvSpPr>
            <p:cNvPr id="420" name="CustomShape 64"/>
            <p:cNvSpPr/>
            <p:nvPr/>
          </p:nvSpPr>
          <p:spPr>
            <a:xfrm>
              <a:off x="2376720" y="3033000"/>
              <a:ext cx="55080" cy="55080"/>
            </a:xfrm>
            <a:custGeom>
              <a:avLst/>
              <a:gdLst/>
              <a:ahLst/>
              <a:rect l="l" t="t" r="r" b="b"/>
              <a:pathLst>
                <a:path w="143" h="142">
                  <a:moveTo>
                    <a:pt x="138" y="81"/>
                  </a:moveTo>
                  <a:cubicBezTo>
                    <a:pt x="143" y="96"/>
                    <a:pt x="135" y="112"/>
                    <a:pt x="120" y="117"/>
                  </a:cubicBezTo>
                  <a:cubicBezTo>
                    <a:pt x="61" y="137"/>
                    <a:pt x="61" y="137"/>
                    <a:pt x="61" y="137"/>
                  </a:cubicBezTo>
                  <a:cubicBezTo>
                    <a:pt x="46" y="142"/>
                    <a:pt x="30" y="134"/>
                    <a:pt x="25" y="119"/>
                  </a:cubicBezTo>
                  <a:cubicBezTo>
                    <a:pt x="5" y="61"/>
                    <a:pt x="5" y="61"/>
                    <a:pt x="5" y="61"/>
                  </a:cubicBezTo>
                  <a:cubicBezTo>
                    <a:pt x="0" y="46"/>
                    <a:pt x="8" y="30"/>
                    <a:pt x="23" y="25"/>
                  </a:cubicBezTo>
                  <a:cubicBezTo>
                    <a:pt x="81" y="5"/>
                    <a:pt x="81" y="5"/>
                    <a:pt x="81" y="5"/>
                  </a:cubicBezTo>
                  <a:cubicBezTo>
                    <a:pt x="96" y="0"/>
                    <a:pt x="112" y="7"/>
                    <a:pt x="117" y="22"/>
                  </a:cubicBezTo>
                  <a:lnTo>
                    <a:pt x="138" y="81"/>
                  </a:lnTo>
                  <a:close/>
                </a:path>
              </a:pathLst>
            </a:custGeom>
            <a:solidFill>
              <a:srgbClr val="00a4a1"/>
            </a:solidFill>
            <a:ln>
              <a:noFill/>
            </a:ln>
          </p:spPr>
          <p:style>
            <a:lnRef idx="0"/>
            <a:fillRef idx="0"/>
            <a:effectRef idx="0"/>
            <a:fontRef idx="minor"/>
          </p:style>
        </p:sp>
        <p:sp>
          <p:nvSpPr>
            <p:cNvPr id="421" name="CustomShape 65"/>
            <p:cNvSpPr/>
            <p:nvPr/>
          </p:nvSpPr>
          <p:spPr>
            <a:xfrm>
              <a:off x="2437920" y="3012480"/>
              <a:ext cx="55080" cy="54000"/>
            </a:xfrm>
            <a:custGeom>
              <a:avLst/>
              <a:gdLst/>
              <a:ahLst/>
              <a:rect l="l" t="t" r="r" b="b"/>
              <a:pathLst>
                <a:path w="142" h="143">
                  <a:moveTo>
                    <a:pt x="137" y="82"/>
                  </a:moveTo>
                  <a:cubicBezTo>
                    <a:pt x="142" y="97"/>
                    <a:pt x="134" y="113"/>
                    <a:pt x="120" y="118"/>
                  </a:cubicBezTo>
                  <a:cubicBezTo>
                    <a:pt x="61" y="138"/>
                    <a:pt x="61" y="138"/>
                    <a:pt x="61" y="138"/>
                  </a:cubicBezTo>
                  <a:cubicBezTo>
                    <a:pt x="46" y="143"/>
                    <a:pt x="30" y="135"/>
                    <a:pt x="25" y="120"/>
                  </a:cubicBezTo>
                  <a:cubicBezTo>
                    <a:pt x="5" y="62"/>
                    <a:pt x="5" y="62"/>
                    <a:pt x="5" y="62"/>
                  </a:cubicBezTo>
                  <a:cubicBezTo>
                    <a:pt x="0" y="47"/>
                    <a:pt x="8" y="31"/>
                    <a:pt x="22" y="26"/>
                  </a:cubicBezTo>
                  <a:cubicBezTo>
                    <a:pt x="81" y="6"/>
                    <a:pt x="81" y="6"/>
                    <a:pt x="81" y="6"/>
                  </a:cubicBezTo>
                  <a:cubicBezTo>
                    <a:pt x="96" y="0"/>
                    <a:pt x="112" y="8"/>
                    <a:pt x="117" y="23"/>
                  </a:cubicBezTo>
                  <a:lnTo>
                    <a:pt x="137" y="82"/>
                  </a:lnTo>
                  <a:close/>
                </a:path>
              </a:pathLst>
            </a:custGeom>
            <a:solidFill>
              <a:srgbClr val="00a4a1"/>
            </a:solidFill>
            <a:ln>
              <a:noFill/>
            </a:ln>
          </p:spPr>
          <p:style>
            <a:lnRef idx="0"/>
            <a:fillRef idx="0"/>
            <a:effectRef idx="0"/>
            <a:fontRef idx="minor"/>
          </p:style>
        </p:sp>
        <p:sp>
          <p:nvSpPr>
            <p:cNvPr id="422" name="CustomShape 66"/>
            <p:cNvSpPr/>
            <p:nvPr/>
          </p:nvSpPr>
          <p:spPr>
            <a:xfrm>
              <a:off x="2499120" y="2990880"/>
              <a:ext cx="55080" cy="55080"/>
            </a:xfrm>
            <a:custGeom>
              <a:avLst/>
              <a:gdLst/>
              <a:ahLst/>
              <a:rect l="l" t="t" r="r" b="b"/>
              <a:pathLst>
                <a:path w="143" h="143">
                  <a:moveTo>
                    <a:pt x="138" y="82"/>
                  </a:moveTo>
                  <a:cubicBezTo>
                    <a:pt x="143" y="96"/>
                    <a:pt x="135" y="113"/>
                    <a:pt x="120" y="118"/>
                  </a:cubicBezTo>
                  <a:cubicBezTo>
                    <a:pt x="62" y="138"/>
                    <a:pt x="62" y="138"/>
                    <a:pt x="62" y="138"/>
                  </a:cubicBezTo>
                  <a:cubicBezTo>
                    <a:pt x="47" y="143"/>
                    <a:pt x="31" y="135"/>
                    <a:pt x="26" y="120"/>
                  </a:cubicBezTo>
                  <a:cubicBezTo>
                    <a:pt x="5" y="62"/>
                    <a:pt x="5" y="62"/>
                    <a:pt x="5" y="62"/>
                  </a:cubicBezTo>
                  <a:cubicBezTo>
                    <a:pt x="0" y="47"/>
                    <a:pt x="8" y="31"/>
                    <a:pt x="23" y="26"/>
                  </a:cubicBezTo>
                  <a:cubicBezTo>
                    <a:pt x="82" y="5"/>
                    <a:pt x="82" y="5"/>
                    <a:pt x="82" y="5"/>
                  </a:cubicBezTo>
                  <a:cubicBezTo>
                    <a:pt x="96" y="0"/>
                    <a:pt x="113" y="8"/>
                    <a:pt x="118" y="23"/>
                  </a:cubicBezTo>
                  <a:lnTo>
                    <a:pt x="138" y="82"/>
                  </a:lnTo>
                  <a:close/>
                </a:path>
              </a:pathLst>
            </a:custGeom>
            <a:solidFill>
              <a:srgbClr val="00a4a1"/>
            </a:solidFill>
            <a:ln>
              <a:noFill/>
            </a:ln>
          </p:spPr>
          <p:style>
            <a:lnRef idx="0"/>
            <a:fillRef idx="0"/>
            <a:effectRef idx="0"/>
            <a:fontRef idx="minor"/>
          </p:style>
        </p:sp>
        <p:sp>
          <p:nvSpPr>
            <p:cNvPr id="423" name="CustomShape 67"/>
            <p:cNvSpPr/>
            <p:nvPr/>
          </p:nvSpPr>
          <p:spPr>
            <a:xfrm>
              <a:off x="2560320" y="2969640"/>
              <a:ext cx="55080" cy="55080"/>
            </a:xfrm>
            <a:custGeom>
              <a:avLst/>
              <a:gdLst/>
              <a:ahLst/>
              <a:rect l="l" t="t" r="r" b="b"/>
              <a:pathLst>
                <a:path w="143" h="143">
                  <a:moveTo>
                    <a:pt x="137" y="82"/>
                  </a:moveTo>
                  <a:cubicBezTo>
                    <a:pt x="143" y="96"/>
                    <a:pt x="135" y="113"/>
                    <a:pt x="120" y="118"/>
                  </a:cubicBezTo>
                  <a:cubicBezTo>
                    <a:pt x="61" y="138"/>
                    <a:pt x="61" y="138"/>
                    <a:pt x="61" y="138"/>
                  </a:cubicBezTo>
                  <a:cubicBezTo>
                    <a:pt x="46" y="143"/>
                    <a:pt x="30" y="135"/>
                    <a:pt x="25" y="120"/>
                  </a:cubicBezTo>
                  <a:cubicBezTo>
                    <a:pt x="5" y="62"/>
                    <a:pt x="5" y="62"/>
                    <a:pt x="5" y="62"/>
                  </a:cubicBezTo>
                  <a:cubicBezTo>
                    <a:pt x="0" y="47"/>
                    <a:pt x="8" y="31"/>
                    <a:pt x="23" y="25"/>
                  </a:cubicBezTo>
                  <a:cubicBezTo>
                    <a:pt x="81" y="5"/>
                    <a:pt x="81" y="5"/>
                    <a:pt x="81" y="5"/>
                  </a:cubicBezTo>
                  <a:cubicBezTo>
                    <a:pt x="96" y="0"/>
                    <a:pt x="112" y="8"/>
                    <a:pt x="117" y="23"/>
                  </a:cubicBezTo>
                  <a:lnTo>
                    <a:pt x="137" y="82"/>
                  </a:lnTo>
                  <a:close/>
                </a:path>
              </a:pathLst>
            </a:custGeom>
            <a:solidFill>
              <a:srgbClr val="00a4a1"/>
            </a:solidFill>
            <a:ln>
              <a:noFill/>
            </a:ln>
          </p:spPr>
          <p:style>
            <a:lnRef idx="0"/>
            <a:fillRef idx="0"/>
            <a:effectRef idx="0"/>
            <a:fontRef idx="minor"/>
          </p:style>
        </p:sp>
        <p:sp>
          <p:nvSpPr>
            <p:cNvPr id="424" name="CustomShape 68"/>
            <p:cNvSpPr/>
            <p:nvPr/>
          </p:nvSpPr>
          <p:spPr>
            <a:xfrm>
              <a:off x="2215800" y="3161520"/>
              <a:ext cx="54000" cy="55080"/>
            </a:xfrm>
            <a:custGeom>
              <a:avLst/>
              <a:gdLst/>
              <a:ahLst/>
              <a:rect l="l" t="t" r="r" b="b"/>
              <a:pathLst>
                <a:path w="142" h="143">
                  <a:moveTo>
                    <a:pt x="137" y="81"/>
                  </a:moveTo>
                  <a:cubicBezTo>
                    <a:pt x="142" y="96"/>
                    <a:pt x="135" y="112"/>
                    <a:pt x="120" y="117"/>
                  </a:cubicBezTo>
                  <a:cubicBezTo>
                    <a:pt x="61" y="138"/>
                    <a:pt x="61" y="138"/>
                    <a:pt x="61" y="138"/>
                  </a:cubicBezTo>
                  <a:cubicBezTo>
                    <a:pt x="46" y="143"/>
                    <a:pt x="30" y="135"/>
                    <a:pt x="25" y="120"/>
                  </a:cubicBezTo>
                  <a:cubicBezTo>
                    <a:pt x="5" y="61"/>
                    <a:pt x="5" y="61"/>
                    <a:pt x="5" y="61"/>
                  </a:cubicBezTo>
                  <a:cubicBezTo>
                    <a:pt x="0" y="47"/>
                    <a:pt x="8" y="30"/>
                    <a:pt x="23" y="25"/>
                  </a:cubicBezTo>
                  <a:cubicBezTo>
                    <a:pt x="81" y="5"/>
                    <a:pt x="81" y="5"/>
                    <a:pt x="81" y="5"/>
                  </a:cubicBezTo>
                  <a:cubicBezTo>
                    <a:pt x="96" y="0"/>
                    <a:pt x="112" y="8"/>
                    <a:pt x="117" y="23"/>
                  </a:cubicBezTo>
                  <a:lnTo>
                    <a:pt x="137" y="81"/>
                  </a:lnTo>
                  <a:close/>
                </a:path>
              </a:pathLst>
            </a:custGeom>
            <a:solidFill>
              <a:srgbClr val="00a4a1"/>
            </a:solidFill>
            <a:ln>
              <a:noFill/>
            </a:ln>
          </p:spPr>
          <p:style>
            <a:lnRef idx="0"/>
            <a:fillRef idx="0"/>
            <a:effectRef idx="0"/>
            <a:fontRef idx="minor"/>
          </p:style>
        </p:sp>
        <p:sp>
          <p:nvSpPr>
            <p:cNvPr id="425" name="CustomShape 69"/>
            <p:cNvSpPr/>
            <p:nvPr/>
          </p:nvSpPr>
          <p:spPr>
            <a:xfrm>
              <a:off x="2277000" y="3140280"/>
              <a:ext cx="55080" cy="55080"/>
            </a:xfrm>
            <a:custGeom>
              <a:avLst/>
              <a:gdLst/>
              <a:ahLst/>
              <a:rect l="l" t="t" r="r" b="b"/>
              <a:pathLst>
                <a:path w="142" h="143">
                  <a:moveTo>
                    <a:pt x="137" y="81"/>
                  </a:moveTo>
                  <a:cubicBezTo>
                    <a:pt x="142" y="96"/>
                    <a:pt x="134" y="112"/>
                    <a:pt x="119" y="117"/>
                  </a:cubicBezTo>
                  <a:cubicBezTo>
                    <a:pt x="61" y="137"/>
                    <a:pt x="61" y="137"/>
                    <a:pt x="61" y="137"/>
                  </a:cubicBezTo>
                  <a:cubicBezTo>
                    <a:pt x="46" y="143"/>
                    <a:pt x="30" y="135"/>
                    <a:pt x="25" y="120"/>
                  </a:cubicBezTo>
                  <a:cubicBezTo>
                    <a:pt x="5" y="61"/>
                    <a:pt x="5" y="61"/>
                    <a:pt x="5" y="61"/>
                  </a:cubicBezTo>
                  <a:cubicBezTo>
                    <a:pt x="0" y="46"/>
                    <a:pt x="7" y="30"/>
                    <a:pt x="22" y="25"/>
                  </a:cubicBezTo>
                  <a:cubicBezTo>
                    <a:pt x="81" y="5"/>
                    <a:pt x="81" y="5"/>
                    <a:pt x="81" y="5"/>
                  </a:cubicBezTo>
                  <a:cubicBezTo>
                    <a:pt x="96" y="0"/>
                    <a:pt x="112" y="8"/>
                    <a:pt x="117" y="23"/>
                  </a:cubicBezTo>
                  <a:lnTo>
                    <a:pt x="137" y="81"/>
                  </a:lnTo>
                  <a:close/>
                </a:path>
              </a:pathLst>
            </a:custGeom>
            <a:solidFill>
              <a:srgbClr val="00a4a1"/>
            </a:solidFill>
            <a:ln>
              <a:noFill/>
            </a:ln>
          </p:spPr>
          <p:style>
            <a:lnRef idx="0"/>
            <a:fillRef idx="0"/>
            <a:effectRef idx="0"/>
            <a:fontRef idx="minor"/>
          </p:style>
        </p:sp>
        <p:sp>
          <p:nvSpPr>
            <p:cNvPr id="426" name="CustomShape 70"/>
            <p:cNvSpPr/>
            <p:nvPr/>
          </p:nvSpPr>
          <p:spPr>
            <a:xfrm>
              <a:off x="2338200" y="3119760"/>
              <a:ext cx="55080" cy="54000"/>
            </a:xfrm>
            <a:custGeom>
              <a:avLst/>
              <a:gdLst/>
              <a:ahLst/>
              <a:rect l="l" t="t" r="r" b="b"/>
              <a:pathLst>
                <a:path w="143" h="142">
                  <a:moveTo>
                    <a:pt x="138" y="81"/>
                  </a:moveTo>
                  <a:cubicBezTo>
                    <a:pt x="143" y="96"/>
                    <a:pt x="135" y="112"/>
                    <a:pt x="120" y="117"/>
                  </a:cubicBezTo>
                  <a:cubicBezTo>
                    <a:pt x="61" y="137"/>
                    <a:pt x="61" y="137"/>
                    <a:pt x="61" y="137"/>
                  </a:cubicBezTo>
                  <a:cubicBezTo>
                    <a:pt x="47" y="142"/>
                    <a:pt x="30" y="135"/>
                    <a:pt x="25" y="120"/>
                  </a:cubicBezTo>
                  <a:cubicBezTo>
                    <a:pt x="5" y="61"/>
                    <a:pt x="5" y="61"/>
                    <a:pt x="5" y="61"/>
                  </a:cubicBezTo>
                  <a:cubicBezTo>
                    <a:pt x="0" y="46"/>
                    <a:pt x="8" y="30"/>
                    <a:pt x="23" y="25"/>
                  </a:cubicBezTo>
                  <a:cubicBezTo>
                    <a:pt x="81" y="5"/>
                    <a:pt x="81" y="5"/>
                    <a:pt x="81" y="5"/>
                  </a:cubicBezTo>
                  <a:cubicBezTo>
                    <a:pt x="96" y="0"/>
                    <a:pt x="112" y="8"/>
                    <a:pt x="118" y="23"/>
                  </a:cubicBezTo>
                  <a:lnTo>
                    <a:pt x="138" y="81"/>
                  </a:lnTo>
                  <a:close/>
                </a:path>
              </a:pathLst>
            </a:custGeom>
            <a:solidFill>
              <a:srgbClr val="00a4a1"/>
            </a:solidFill>
            <a:ln>
              <a:noFill/>
            </a:ln>
          </p:spPr>
          <p:style>
            <a:lnRef idx="0"/>
            <a:fillRef idx="0"/>
            <a:effectRef idx="0"/>
            <a:fontRef idx="minor"/>
          </p:style>
        </p:sp>
        <p:sp>
          <p:nvSpPr>
            <p:cNvPr id="427" name="CustomShape 71"/>
            <p:cNvSpPr/>
            <p:nvPr/>
          </p:nvSpPr>
          <p:spPr>
            <a:xfrm>
              <a:off x="2399400" y="3098520"/>
              <a:ext cx="55080" cy="55080"/>
            </a:xfrm>
            <a:custGeom>
              <a:avLst/>
              <a:gdLst/>
              <a:ahLst/>
              <a:rect l="l" t="t" r="r" b="b"/>
              <a:pathLst>
                <a:path w="142" h="142">
                  <a:moveTo>
                    <a:pt x="137" y="81"/>
                  </a:moveTo>
                  <a:cubicBezTo>
                    <a:pt x="142" y="96"/>
                    <a:pt x="134" y="112"/>
                    <a:pt x="120" y="117"/>
                  </a:cubicBezTo>
                  <a:cubicBezTo>
                    <a:pt x="61" y="137"/>
                    <a:pt x="61" y="137"/>
                    <a:pt x="61" y="137"/>
                  </a:cubicBezTo>
                  <a:cubicBezTo>
                    <a:pt x="46" y="142"/>
                    <a:pt x="30" y="135"/>
                    <a:pt x="25" y="120"/>
                  </a:cubicBezTo>
                  <a:cubicBezTo>
                    <a:pt x="5" y="61"/>
                    <a:pt x="5" y="61"/>
                    <a:pt x="5" y="61"/>
                  </a:cubicBezTo>
                  <a:cubicBezTo>
                    <a:pt x="0" y="46"/>
                    <a:pt x="8" y="30"/>
                    <a:pt x="23" y="25"/>
                  </a:cubicBezTo>
                  <a:cubicBezTo>
                    <a:pt x="81" y="5"/>
                    <a:pt x="81" y="5"/>
                    <a:pt x="81" y="5"/>
                  </a:cubicBezTo>
                  <a:cubicBezTo>
                    <a:pt x="96" y="0"/>
                    <a:pt x="112" y="8"/>
                    <a:pt x="117" y="23"/>
                  </a:cubicBezTo>
                  <a:lnTo>
                    <a:pt x="137" y="81"/>
                  </a:lnTo>
                  <a:close/>
                </a:path>
              </a:pathLst>
            </a:custGeom>
            <a:solidFill>
              <a:srgbClr val="00a4a1"/>
            </a:solidFill>
            <a:ln>
              <a:noFill/>
            </a:ln>
          </p:spPr>
          <p:style>
            <a:lnRef idx="0"/>
            <a:fillRef idx="0"/>
            <a:effectRef idx="0"/>
            <a:fontRef idx="minor"/>
          </p:style>
        </p:sp>
        <p:sp>
          <p:nvSpPr>
            <p:cNvPr id="428" name="CustomShape 72"/>
            <p:cNvSpPr/>
            <p:nvPr/>
          </p:nvSpPr>
          <p:spPr>
            <a:xfrm>
              <a:off x="2460600" y="3078000"/>
              <a:ext cx="55080" cy="54000"/>
            </a:xfrm>
            <a:custGeom>
              <a:avLst/>
              <a:gdLst/>
              <a:ahLst/>
              <a:rect l="l" t="t" r="r" b="b"/>
              <a:pathLst>
                <a:path w="143" h="142">
                  <a:moveTo>
                    <a:pt x="138" y="81"/>
                  </a:moveTo>
                  <a:cubicBezTo>
                    <a:pt x="143" y="96"/>
                    <a:pt x="135" y="112"/>
                    <a:pt x="120" y="117"/>
                  </a:cubicBezTo>
                  <a:cubicBezTo>
                    <a:pt x="62" y="137"/>
                    <a:pt x="62" y="137"/>
                    <a:pt x="62" y="137"/>
                  </a:cubicBezTo>
                  <a:cubicBezTo>
                    <a:pt x="47" y="142"/>
                    <a:pt x="31" y="134"/>
                    <a:pt x="26" y="120"/>
                  </a:cubicBezTo>
                  <a:cubicBezTo>
                    <a:pt x="6" y="61"/>
                    <a:pt x="6" y="61"/>
                    <a:pt x="6" y="61"/>
                  </a:cubicBezTo>
                  <a:cubicBezTo>
                    <a:pt x="0" y="46"/>
                    <a:pt x="8" y="30"/>
                    <a:pt x="23" y="25"/>
                  </a:cubicBezTo>
                  <a:cubicBezTo>
                    <a:pt x="82" y="5"/>
                    <a:pt x="82" y="5"/>
                    <a:pt x="82" y="5"/>
                  </a:cubicBezTo>
                  <a:cubicBezTo>
                    <a:pt x="97" y="0"/>
                    <a:pt x="113" y="8"/>
                    <a:pt x="118" y="23"/>
                  </a:cubicBezTo>
                  <a:lnTo>
                    <a:pt x="138" y="81"/>
                  </a:lnTo>
                  <a:close/>
                </a:path>
              </a:pathLst>
            </a:custGeom>
            <a:solidFill>
              <a:srgbClr val="00a4a1"/>
            </a:solidFill>
            <a:ln>
              <a:noFill/>
            </a:ln>
          </p:spPr>
          <p:style>
            <a:lnRef idx="0"/>
            <a:fillRef idx="0"/>
            <a:effectRef idx="0"/>
            <a:fontRef idx="minor"/>
          </p:style>
        </p:sp>
        <p:sp>
          <p:nvSpPr>
            <p:cNvPr id="429" name="CustomShape 73"/>
            <p:cNvSpPr/>
            <p:nvPr/>
          </p:nvSpPr>
          <p:spPr>
            <a:xfrm>
              <a:off x="2521800" y="3056400"/>
              <a:ext cx="55080" cy="55080"/>
            </a:xfrm>
            <a:custGeom>
              <a:avLst/>
              <a:gdLst/>
              <a:ahLst/>
              <a:rect l="l" t="t" r="r" b="b"/>
              <a:pathLst>
                <a:path w="143" h="142">
                  <a:moveTo>
                    <a:pt x="138" y="81"/>
                  </a:moveTo>
                  <a:cubicBezTo>
                    <a:pt x="143" y="96"/>
                    <a:pt x="135" y="112"/>
                    <a:pt x="120" y="117"/>
                  </a:cubicBezTo>
                  <a:cubicBezTo>
                    <a:pt x="61" y="137"/>
                    <a:pt x="61" y="137"/>
                    <a:pt x="61" y="137"/>
                  </a:cubicBezTo>
                  <a:cubicBezTo>
                    <a:pt x="47" y="142"/>
                    <a:pt x="30" y="134"/>
                    <a:pt x="25" y="120"/>
                  </a:cubicBezTo>
                  <a:cubicBezTo>
                    <a:pt x="5" y="61"/>
                    <a:pt x="5" y="61"/>
                    <a:pt x="5" y="61"/>
                  </a:cubicBezTo>
                  <a:cubicBezTo>
                    <a:pt x="0" y="46"/>
                    <a:pt x="8" y="30"/>
                    <a:pt x="23" y="25"/>
                  </a:cubicBezTo>
                  <a:cubicBezTo>
                    <a:pt x="81" y="5"/>
                    <a:pt x="81" y="5"/>
                    <a:pt x="81" y="5"/>
                  </a:cubicBezTo>
                  <a:cubicBezTo>
                    <a:pt x="96" y="0"/>
                    <a:pt x="112" y="8"/>
                    <a:pt x="117" y="22"/>
                  </a:cubicBezTo>
                  <a:lnTo>
                    <a:pt x="138" y="81"/>
                  </a:lnTo>
                  <a:close/>
                </a:path>
              </a:pathLst>
            </a:custGeom>
            <a:solidFill>
              <a:srgbClr val="00a4a1"/>
            </a:solidFill>
            <a:ln>
              <a:noFill/>
            </a:ln>
          </p:spPr>
          <p:style>
            <a:lnRef idx="0"/>
            <a:fillRef idx="0"/>
            <a:effectRef idx="0"/>
            <a:fontRef idx="minor"/>
          </p:style>
        </p:sp>
        <p:sp>
          <p:nvSpPr>
            <p:cNvPr id="430" name="CustomShape 74"/>
            <p:cNvSpPr/>
            <p:nvPr/>
          </p:nvSpPr>
          <p:spPr>
            <a:xfrm>
              <a:off x="2582640" y="3036240"/>
              <a:ext cx="55080" cy="54000"/>
            </a:xfrm>
            <a:custGeom>
              <a:avLst/>
              <a:gdLst/>
              <a:ahLst/>
              <a:rect l="l" t="t" r="r" b="b"/>
              <a:pathLst>
                <a:path w="142" h="142">
                  <a:moveTo>
                    <a:pt x="137" y="81"/>
                  </a:moveTo>
                  <a:cubicBezTo>
                    <a:pt x="142" y="96"/>
                    <a:pt x="134" y="112"/>
                    <a:pt x="120" y="117"/>
                  </a:cubicBezTo>
                  <a:cubicBezTo>
                    <a:pt x="61" y="137"/>
                    <a:pt x="61" y="137"/>
                    <a:pt x="61" y="137"/>
                  </a:cubicBezTo>
                  <a:cubicBezTo>
                    <a:pt x="46" y="142"/>
                    <a:pt x="30" y="134"/>
                    <a:pt x="25" y="119"/>
                  </a:cubicBezTo>
                  <a:cubicBezTo>
                    <a:pt x="5" y="61"/>
                    <a:pt x="5" y="61"/>
                    <a:pt x="5" y="61"/>
                  </a:cubicBezTo>
                  <a:cubicBezTo>
                    <a:pt x="0" y="46"/>
                    <a:pt x="8" y="30"/>
                    <a:pt x="22" y="25"/>
                  </a:cubicBezTo>
                  <a:cubicBezTo>
                    <a:pt x="81" y="5"/>
                    <a:pt x="81" y="5"/>
                    <a:pt x="81" y="5"/>
                  </a:cubicBezTo>
                  <a:cubicBezTo>
                    <a:pt x="96" y="0"/>
                    <a:pt x="112" y="8"/>
                    <a:pt x="117" y="22"/>
                  </a:cubicBezTo>
                  <a:lnTo>
                    <a:pt x="137" y="81"/>
                  </a:lnTo>
                  <a:close/>
                </a:path>
              </a:pathLst>
            </a:custGeom>
            <a:solidFill>
              <a:srgbClr val="00a4a1"/>
            </a:solidFill>
            <a:ln>
              <a:noFill/>
            </a:ln>
          </p:spPr>
          <p:style>
            <a:lnRef idx="0"/>
            <a:fillRef idx="0"/>
            <a:effectRef idx="0"/>
            <a:fontRef idx="minor"/>
          </p:style>
        </p:sp>
        <p:sp>
          <p:nvSpPr>
            <p:cNvPr id="431" name="CustomShape 75"/>
            <p:cNvSpPr/>
            <p:nvPr/>
          </p:nvSpPr>
          <p:spPr>
            <a:xfrm>
              <a:off x="2238480" y="3227040"/>
              <a:ext cx="54000" cy="55080"/>
            </a:xfrm>
            <a:custGeom>
              <a:avLst/>
              <a:gdLst/>
              <a:ahLst/>
              <a:rect l="l" t="t" r="r" b="b"/>
              <a:pathLst>
                <a:path w="142" h="142">
                  <a:moveTo>
                    <a:pt x="137" y="81"/>
                  </a:moveTo>
                  <a:cubicBezTo>
                    <a:pt x="142" y="96"/>
                    <a:pt x="134" y="112"/>
                    <a:pt x="119" y="117"/>
                  </a:cubicBezTo>
                  <a:cubicBezTo>
                    <a:pt x="61" y="137"/>
                    <a:pt x="61" y="137"/>
                    <a:pt x="61" y="137"/>
                  </a:cubicBezTo>
                  <a:cubicBezTo>
                    <a:pt x="46" y="142"/>
                    <a:pt x="30" y="134"/>
                    <a:pt x="25" y="119"/>
                  </a:cubicBezTo>
                  <a:cubicBezTo>
                    <a:pt x="5" y="61"/>
                    <a:pt x="5" y="61"/>
                    <a:pt x="5" y="61"/>
                  </a:cubicBezTo>
                  <a:cubicBezTo>
                    <a:pt x="0" y="46"/>
                    <a:pt x="8" y="30"/>
                    <a:pt x="22" y="25"/>
                  </a:cubicBezTo>
                  <a:cubicBezTo>
                    <a:pt x="81" y="5"/>
                    <a:pt x="81" y="5"/>
                    <a:pt x="81" y="5"/>
                  </a:cubicBezTo>
                  <a:cubicBezTo>
                    <a:pt x="96" y="0"/>
                    <a:pt x="112" y="7"/>
                    <a:pt x="117" y="22"/>
                  </a:cubicBezTo>
                  <a:lnTo>
                    <a:pt x="137" y="81"/>
                  </a:lnTo>
                  <a:close/>
                </a:path>
              </a:pathLst>
            </a:custGeom>
            <a:solidFill>
              <a:srgbClr val="00a4a1"/>
            </a:solidFill>
            <a:ln>
              <a:noFill/>
            </a:ln>
          </p:spPr>
          <p:style>
            <a:lnRef idx="0"/>
            <a:fillRef idx="0"/>
            <a:effectRef idx="0"/>
            <a:fontRef idx="minor"/>
          </p:style>
        </p:sp>
        <p:sp>
          <p:nvSpPr>
            <p:cNvPr id="432" name="CustomShape 76"/>
            <p:cNvSpPr/>
            <p:nvPr/>
          </p:nvSpPr>
          <p:spPr>
            <a:xfrm>
              <a:off x="2299680" y="3205800"/>
              <a:ext cx="55080" cy="55080"/>
            </a:xfrm>
            <a:custGeom>
              <a:avLst/>
              <a:gdLst/>
              <a:ahLst/>
              <a:rect l="l" t="t" r="r" b="b"/>
              <a:pathLst>
                <a:path w="143" h="143">
                  <a:moveTo>
                    <a:pt x="138" y="82"/>
                  </a:moveTo>
                  <a:cubicBezTo>
                    <a:pt x="143" y="97"/>
                    <a:pt x="135" y="113"/>
                    <a:pt x="120" y="118"/>
                  </a:cubicBezTo>
                  <a:cubicBezTo>
                    <a:pt x="62" y="138"/>
                    <a:pt x="62" y="138"/>
                    <a:pt x="62" y="138"/>
                  </a:cubicBezTo>
                  <a:cubicBezTo>
                    <a:pt x="47" y="143"/>
                    <a:pt x="31" y="135"/>
                    <a:pt x="25" y="120"/>
                  </a:cubicBezTo>
                  <a:cubicBezTo>
                    <a:pt x="5" y="62"/>
                    <a:pt x="5" y="62"/>
                    <a:pt x="5" y="62"/>
                  </a:cubicBezTo>
                  <a:cubicBezTo>
                    <a:pt x="0" y="47"/>
                    <a:pt x="8" y="31"/>
                    <a:pt x="23" y="26"/>
                  </a:cubicBezTo>
                  <a:cubicBezTo>
                    <a:pt x="82" y="6"/>
                    <a:pt x="82" y="6"/>
                    <a:pt x="82" y="6"/>
                  </a:cubicBezTo>
                  <a:cubicBezTo>
                    <a:pt x="96" y="0"/>
                    <a:pt x="113" y="8"/>
                    <a:pt x="118" y="23"/>
                  </a:cubicBezTo>
                  <a:lnTo>
                    <a:pt x="138" y="82"/>
                  </a:lnTo>
                  <a:close/>
                </a:path>
              </a:pathLst>
            </a:custGeom>
            <a:solidFill>
              <a:srgbClr val="00a4a1"/>
            </a:solidFill>
            <a:ln>
              <a:noFill/>
            </a:ln>
          </p:spPr>
          <p:style>
            <a:lnRef idx="0"/>
            <a:fillRef idx="0"/>
            <a:effectRef idx="0"/>
            <a:fontRef idx="minor"/>
          </p:style>
        </p:sp>
        <p:sp>
          <p:nvSpPr>
            <p:cNvPr id="433" name="CustomShape 77"/>
            <p:cNvSpPr/>
            <p:nvPr/>
          </p:nvSpPr>
          <p:spPr>
            <a:xfrm>
              <a:off x="2360880" y="3185280"/>
              <a:ext cx="54000" cy="54000"/>
            </a:xfrm>
            <a:custGeom>
              <a:avLst/>
              <a:gdLst/>
              <a:ahLst/>
              <a:rect l="l" t="t" r="r" b="b"/>
              <a:pathLst>
                <a:path w="142" h="143">
                  <a:moveTo>
                    <a:pt x="137" y="82"/>
                  </a:moveTo>
                  <a:cubicBezTo>
                    <a:pt x="142" y="96"/>
                    <a:pt x="135" y="113"/>
                    <a:pt x="120" y="118"/>
                  </a:cubicBezTo>
                  <a:cubicBezTo>
                    <a:pt x="61" y="138"/>
                    <a:pt x="61" y="138"/>
                    <a:pt x="61" y="138"/>
                  </a:cubicBezTo>
                  <a:cubicBezTo>
                    <a:pt x="46" y="143"/>
                    <a:pt x="30" y="135"/>
                    <a:pt x="25" y="120"/>
                  </a:cubicBezTo>
                  <a:cubicBezTo>
                    <a:pt x="5" y="62"/>
                    <a:pt x="5" y="62"/>
                    <a:pt x="5" y="62"/>
                  </a:cubicBezTo>
                  <a:cubicBezTo>
                    <a:pt x="0" y="47"/>
                    <a:pt x="8" y="31"/>
                    <a:pt x="23" y="26"/>
                  </a:cubicBezTo>
                  <a:cubicBezTo>
                    <a:pt x="81" y="5"/>
                    <a:pt x="81" y="5"/>
                    <a:pt x="81" y="5"/>
                  </a:cubicBezTo>
                  <a:cubicBezTo>
                    <a:pt x="96" y="0"/>
                    <a:pt x="112" y="8"/>
                    <a:pt x="117" y="23"/>
                  </a:cubicBezTo>
                  <a:lnTo>
                    <a:pt x="137" y="82"/>
                  </a:lnTo>
                  <a:close/>
                </a:path>
              </a:pathLst>
            </a:custGeom>
            <a:solidFill>
              <a:srgbClr val="00a4a1"/>
            </a:solidFill>
            <a:ln>
              <a:noFill/>
            </a:ln>
          </p:spPr>
          <p:style>
            <a:lnRef idx="0"/>
            <a:fillRef idx="0"/>
            <a:effectRef idx="0"/>
            <a:fontRef idx="minor"/>
          </p:style>
        </p:sp>
        <p:sp>
          <p:nvSpPr>
            <p:cNvPr id="434" name="CustomShape 78"/>
            <p:cNvSpPr/>
            <p:nvPr/>
          </p:nvSpPr>
          <p:spPr>
            <a:xfrm>
              <a:off x="2421720" y="3163680"/>
              <a:ext cx="55080" cy="55080"/>
            </a:xfrm>
            <a:custGeom>
              <a:avLst/>
              <a:gdLst/>
              <a:ahLst/>
              <a:rect l="l" t="t" r="r" b="b"/>
              <a:pathLst>
                <a:path w="142" h="143">
                  <a:moveTo>
                    <a:pt x="137" y="82"/>
                  </a:moveTo>
                  <a:cubicBezTo>
                    <a:pt x="142" y="96"/>
                    <a:pt x="134" y="113"/>
                    <a:pt x="119" y="118"/>
                  </a:cubicBezTo>
                  <a:cubicBezTo>
                    <a:pt x="61" y="138"/>
                    <a:pt x="61" y="138"/>
                    <a:pt x="61" y="138"/>
                  </a:cubicBezTo>
                  <a:cubicBezTo>
                    <a:pt x="46" y="143"/>
                    <a:pt x="30" y="135"/>
                    <a:pt x="25" y="120"/>
                  </a:cubicBezTo>
                  <a:cubicBezTo>
                    <a:pt x="5" y="61"/>
                    <a:pt x="5" y="61"/>
                    <a:pt x="5" y="61"/>
                  </a:cubicBezTo>
                  <a:cubicBezTo>
                    <a:pt x="0" y="47"/>
                    <a:pt x="7" y="31"/>
                    <a:pt x="22" y="25"/>
                  </a:cubicBezTo>
                  <a:cubicBezTo>
                    <a:pt x="81" y="5"/>
                    <a:pt x="81" y="5"/>
                    <a:pt x="81" y="5"/>
                  </a:cubicBezTo>
                  <a:cubicBezTo>
                    <a:pt x="96" y="0"/>
                    <a:pt x="112" y="8"/>
                    <a:pt x="117" y="23"/>
                  </a:cubicBezTo>
                  <a:lnTo>
                    <a:pt x="137" y="82"/>
                  </a:lnTo>
                  <a:close/>
                </a:path>
              </a:pathLst>
            </a:custGeom>
            <a:solidFill>
              <a:srgbClr val="00a4a1"/>
            </a:solidFill>
            <a:ln>
              <a:noFill/>
            </a:ln>
          </p:spPr>
          <p:style>
            <a:lnRef idx="0"/>
            <a:fillRef idx="0"/>
            <a:effectRef idx="0"/>
            <a:fontRef idx="minor"/>
          </p:style>
        </p:sp>
        <p:sp>
          <p:nvSpPr>
            <p:cNvPr id="435" name="CustomShape 79"/>
            <p:cNvSpPr/>
            <p:nvPr/>
          </p:nvSpPr>
          <p:spPr>
            <a:xfrm>
              <a:off x="2482920" y="3143520"/>
              <a:ext cx="55080" cy="54000"/>
            </a:xfrm>
            <a:custGeom>
              <a:avLst/>
              <a:gdLst/>
              <a:ahLst/>
              <a:rect l="l" t="t" r="r" b="b"/>
              <a:pathLst>
                <a:path w="143" h="143">
                  <a:moveTo>
                    <a:pt x="138" y="81"/>
                  </a:moveTo>
                  <a:cubicBezTo>
                    <a:pt x="143" y="96"/>
                    <a:pt x="135" y="112"/>
                    <a:pt x="120" y="118"/>
                  </a:cubicBezTo>
                  <a:cubicBezTo>
                    <a:pt x="61" y="138"/>
                    <a:pt x="61" y="138"/>
                    <a:pt x="61" y="138"/>
                  </a:cubicBezTo>
                  <a:cubicBezTo>
                    <a:pt x="47" y="143"/>
                    <a:pt x="30" y="135"/>
                    <a:pt x="25" y="120"/>
                  </a:cubicBezTo>
                  <a:cubicBezTo>
                    <a:pt x="5" y="61"/>
                    <a:pt x="5" y="61"/>
                    <a:pt x="5" y="61"/>
                  </a:cubicBezTo>
                  <a:cubicBezTo>
                    <a:pt x="0" y="47"/>
                    <a:pt x="8" y="30"/>
                    <a:pt x="23" y="25"/>
                  </a:cubicBezTo>
                  <a:cubicBezTo>
                    <a:pt x="82" y="5"/>
                    <a:pt x="82" y="5"/>
                    <a:pt x="82" y="5"/>
                  </a:cubicBezTo>
                  <a:cubicBezTo>
                    <a:pt x="96" y="0"/>
                    <a:pt x="112" y="8"/>
                    <a:pt x="118" y="23"/>
                  </a:cubicBezTo>
                  <a:lnTo>
                    <a:pt x="138" y="81"/>
                  </a:lnTo>
                  <a:close/>
                </a:path>
              </a:pathLst>
            </a:custGeom>
            <a:solidFill>
              <a:srgbClr val="00a4a1"/>
            </a:solidFill>
            <a:ln>
              <a:noFill/>
            </a:ln>
          </p:spPr>
          <p:style>
            <a:lnRef idx="0"/>
            <a:fillRef idx="0"/>
            <a:effectRef idx="0"/>
            <a:fontRef idx="minor"/>
          </p:style>
        </p:sp>
        <p:sp>
          <p:nvSpPr>
            <p:cNvPr id="436" name="CustomShape 80"/>
            <p:cNvSpPr/>
            <p:nvPr/>
          </p:nvSpPr>
          <p:spPr>
            <a:xfrm>
              <a:off x="2544120" y="3121920"/>
              <a:ext cx="55080" cy="55080"/>
            </a:xfrm>
            <a:custGeom>
              <a:avLst/>
              <a:gdLst/>
              <a:ahLst/>
              <a:rect l="l" t="t" r="r" b="b"/>
              <a:pathLst>
                <a:path w="142" h="143">
                  <a:moveTo>
                    <a:pt x="137" y="81"/>
                  </a:moveTo>
                  <a:cubicBezTo>
                    <a:pt x="142" y="96"/>
                    <a:pt x="135" y="112"/>
                    <a:pt x="120" y="117"/>
                  </a:cubicBezTo>
                  <a:cubicBezTo>
                    <a:pt x="61" y="138"/>
                    <a:pt x="61" y="138"/>
                    <a:pt x="61" y="138"/>
                  </a:cubicBezTo>
                  <a:cubicBezTo>
                    <a:pt x="46" y="143"/>
                    <a:pt x="30" y="135"/>
                    <a:pt x="25" y="120"/>
                  </a:cubicBezTo>
                  <a:cubicBezTo>
                    <a:pt x="5" y="61"/>
                    <a:pt x="5" y="61"/>
                    <a:pt x="5" y="61"/>
                  </a:cubicBezTo>
                  <a:cubicBezTo>
                    <a:pt x="0" y="47"/>
                    <a:pt x="8" y="30"/>
                    <a:pt x="23" y="25"/>
                  </a:cubicBezTo>
                  <a:cubicBezTo>
                    <a:pt x="81" y="5"/>
                    <a:pt x="81" y="5"/>
                    <a:pt x="81" y="5"/>
                  </a:cubicBezTo>
                  <a:cubicBezTo>
                    <a:pt x="96" y="0"/>
                    <a:pt x="112" y="8"/>
                    <a:pt x="117" y="23"/>
                  </a:cubicBezTo>
                  <a:lnTo>
                    <a:pt x="137" y="81"/>
                  </a:lnTo>
                  <a:close/>
                </a:path>
              </a:pathLst>
            </a:custGeom>
            <a:solidFill>
              <a:srgbClr val="00a4a1"/>
            </a:solidFill>
            <a:ln>
              <a:noFill/>
            </a:ln>
          </p:spPr>
          <p:style>
            <a:lnRef idx="0"/>
            <a:fillRef idx="0"/>
            <a:effectRef idx="0"/>
            <a:fontRef idx="minor"/>
          </p:style>
        </p:sp>
        <p:sp>
          <p:nvSpPr>
            <p:cNvPr id="437" name="CustomShape 81"/>
            <p:cNvSpPr/>
            <p:nvPr/>
          </p:nvSpPr>
          <p:spPr>
            <a:xfrm>
              <a:off x="2605320" y="3100320"/>
              <a:ext cx="55080" cy="55080"/>
            </a:xfrm>
            <a:custGeom>
              <a:avLst/>
              <a:gdLst/>
              <a:ahLst/>
              <a:rect l="l" t="t" r="r" b="b"/>
              <a:pathLst>
                <a:path w="142" h="143">
                  <a:moveTo>
                    <a:pt x="137" y="81"/>
                  </a:moveTo>
                  <a:cubicBezTo>
                    <a:pt x="142" y="96"/>
                    <a:pt x="134" y="112"/>
                    <a:pt x="119" y="117"/>
                  </a:cubicBezTo>
                  <a:cubicBezTo>
                    <a:pt x="61" y="137"/>
                    <a:pt x="61" y="137"/>
                    <a:pt x="61" y="137"/>
                  </a:cubicBezTo>
                  <a:cubicBezTo>
                    <a:pt x="46" y="143"/>
                    <a:pt x="30" y="135"/>
                    <a:pt x="25" y="120"/>
                  </a:cubicBezTo>
                  <a:cubicBezTo>
                    <a:pt x="5" y="61"/>
                    <a:pt x="5" y="61"/>
                    <a:pt x="5" y="61"/>
                  </a:cubicBezTo>
                  <a:cubicBezTo>
                    <a:pt x="0" y="46"/>
                    <a:pt x="7" y="30"/>
                    <a:pt x="22" y="25"/>
                  </a:cubicBezTo>
                  <a:cubicBezTo>
                    <a:pt x="81" y="5"/>
                    <a:pt x="81" y="5"/>
                    <a:pt x="81" y="5"/>
                  </a:cubicBezTo>
                  <a:cubicBezTo>
                    <a:pt x="96" y="0"/>
                    <a:pt x="112" y="8"/>
                    <a:pt x="117" y="23"/>
                  </a:cubicBezTo>
                  <a:lnTo>
                    <a:pt x="137" y="81"/>
                  </a:lnTo>
                  <a:close/>
                </a:path>
              </a:pathLst>
            </a:custGeom>
            <a:solidFill>
              <a:srgbClr val="00a4a1"/>
            </a:solidFill>
            <a:ln>
              <a:noFill/>
            </a:ln>
          </p:spPr>
          <p:style>
            <a:lnRef idx="0"/>
            <a:fillRef idx="0"/>
            <a:effectRef idx="0"/>
            <a:fontRef idx="minor"/>
          </p:style>
        </p:sp>
        <p:sp>
          <p:nvSpPr>
            <p:cNvPr id="438" name="CustomShape 82"/>
            <p:cNvSpPr/>
            <p:nvPr/>
          </p:nvSpPr>
          <p:spPr>
            <a:xfrm>
              <a:off x="1937880" y="3126240"/>
              <a:ext cx="77760" cy="373680"/>
            </a:xfrm>
            <a:custGeom>
              <a:avLst/>
              <a:gdLst/>
              <a:ahLst/>
              <a:rect l="l" t="t" r="r" b="b"/>
              <a:pathLst>
                <a:path w="202" h="966">
                  <a:moveTo>
                    <a:pt x="176" y="905"/>
                  </a:moveTo>
                  <a:cubicBezTo>
                    <a:pt x="190" y="966"/>
                    <a:pt x="202" y="965"/>
                    <a:pt x="202" y="902"/>
                  </a:cubicBezTo>
                  <a:cubicBezTo>
                    <a:pt x="202" y="86"/>
                    <a:pt x="202" y="86"/>
                    <a:pt x="202" y="86"/>
                  </a:cubicBezTo>
                  <a:cubicBezTo>
                    <a:pt x="202" y="23"/>
                    <a:pt x="159" y="0"/>
                    <a:pt x="106" y="34"/>
                  </a:cubicBezTo>
                  <a:cubicBezTo>
                    <a:pt x="85" y="47"/>
                    <a:pt x="85" y="47"/>
                    <a:pt x="85" y="47"/>
                  </a:cubicBezTo>
                  <a:cubicBezTo>
                    <a:pt x="32" y="81"/>
                    <a:pt x="0" y="158"/>
                    <a:pt x="15" y="219"/>
                  </a:cubicBezTo>
                  <a:lnTo>
                    <a:pt x="176" y="905"/>
                  </a:lnTo>
                  <a:close/>
                </a:path>
              </a:pathLst>
            </a:custGeom>
            <a:solidFill>
              <a:srgbClr val="f29126"/>
            </a:solidFill>
            <a:ln>
              <a:noFill/>
            </a:ln>
          </p:spPr>
          <p:style>
            <a:lnRef idx="0"/>
            <a:fillRef idx="0"/>
            <a:effectRef idx="0"/>
            <a:fontRef idx="minor"/>
          </p:style>
        </p:sp>
        <p:sp>
          <p:nvSpPr>
            <p:cNvPr id="439" name="CustomShape 83"/>
            <p:cNvSpPr/>
            <p:nvPr/>
          </p:nvSpPr>
          <p:spPr>
            <a:xfrm>
              <a:off x="1884240" y="3636000"/>
              <a:ext cx="312480" cy="43200"/>
            </a:xfrm>
            <a:custGeom>
              <a:avLst/>
              <a:gdLst/>
              <a:ahLst/>
              <a:rect l="l" t="t" r="r" b="b"/>
              <a:pathLst>
                <a:path w="807" h="113">
                  <a:moveTo>
                    <a:pt x="0" y="56"/>
                  </a:moveTo>
                  <a:cubicBezTo>
                    <a:pt x="0" y="87"/>
                    <a:pt x="26" y="113"/>
                    <a:pt x="57" y="113"/>
                  </a:cubicBezTo>
                  <a:cubicBezTo>
                    <a:pt x="807" y="113"/>
                    <a:pt x="807" y="113"/>
                    <a:pt x="807" y="113"/>
                  </a:cubicBezTo>
                  <a:cubicBezTo>
                    <a:pt x="807" y="0"/>
                    <a:pt x="807" y="0"/>
                    <a:pt x="807" y="0"/>
                  </a:cubicBezTo>
                  <a:cubicBezTo>
                    <a:pt x="57" y="0"/>
                    <a:pt x="57" y="0"/>
                    <a:pt x="57" y="0"/>
                  </a:cubicBezTo>
                  <a:cubicBezTo>
                    <a:pt x="26" y="0"/>
                    <a:pt x="0" y="25"/>
                    <a:pt x="0" y="56"/>
                  </a:cubicBezTo>
                  <a:close/>
                </a:path>
              </a:pathLst>
            </a:custGeom>
            <a:solidFill>
              <a:schemeClr val="bg2"/>
            </a:solidFill>
            <a:ln>
              <a:noFill/>
            </a:ln>
          </p:spPr>
          <p:style>
            <a:lnRef idx="0"/>
            <a:fillRef idx="0"/>
            <a:effectRef idx="0"/>
            <a:fontRef idx="minor"/>
          </p:style>
        </p:sp>
        <p:sp>
          <p:nvSpPr>
            <p:cNvPr id="440" name="CustomShape 84"/>
            <p:cNvSpPr/>
            <p:nvPr/>
          </p:nvSpPr>
          <p:spPr>
            <a:xfrm>
              <a:off x="2521800" y="3636000"/>
              <a:ext cx="312480" cy="43200"/>
            </a:xfrm>
            <a:custGeom>
              <a:avLst/>
              <a:gdLst/>
              <a:ahLst/>
              <a:rect l="l" t="t" r="r" b="b"/>
              <a:pathLst>
                <a:path w="807" h="113">
                  <a:moveTo>
                    <a:pt x="751" y="0"/>
                  </a:moveTo>
                  <a:cubicBezTo>
                    <a:pt x="0" y="0"/>
                    <a:pt x="0" y="0"/>
                    <a:pt x="0" y="0"/>
                  </a:cubicBezTo>
                  <a:cubicBezTo>
                    <a:pt x="0" y="113"/>
                    <a:pt x="0" y="113"/>
                    <a:pt x="0" y="113"/>
                  </a:cubicBezTo>
                  <a:cubicBezTo>
                    <a:pt x="751" y="113"/>
                    <a:pt x="751" y="113"/>
                    <a:pt x="751" y="113"/>
                  </a:cubicBezTo>
                  <a:cubicBezTo>
                    <a:pt x="782" y="113"/>
                    <a:pt x="807" y="87"/>
                    <a:pt x="807" y="56"/>
                  </a:cubicBezTo>
                  <a:cubicBezTo>
                    <a:pt x="807" y="25"/>
                    <a:pt x="782" y="0"/>
                    <a:pt x="751" y="0"/>
                  </a:cubicBezTo>
                  <a:close/>
                </a:path>
              </a:pathLst>
            </a:custGeom>
            <a:solidFill>
              <a:schemeClr val="bg2"/>
            </a:solidFill>
            <a:ln>
              <a:noFill/>
            </a:ln>
          </p:spPr>
          <p:style>
            <a:lnRef idx="0"/>
            <a:fillRef idx="0"/>
            <a:effectRef idx="0"/>
            <a:fontRef idx="minor"/>
          </p:style>
        </p:sp>
        <p:sp>
          <p:nvSpPr>
            <p:cNvPr id="441" name="CustomShape 85"/>
            <p:cNvSpPr/>
            <p:nvPr/>
          </p:nvSpPr>
          <p:spPr>
            <a:xfrm>
              <a:off x="2043000" y="3004920"/>
              <a:ext cx="682560" cy="697680"/>
            </a:xfrm>
            <a:custGeom>
              <a:avLst/>
              <a:gdLst/>
              <a:ahLst/>
              <a:rect l="l" t="t" r="r" b="b"/>
              <a:pathLst>
                <a:path w="1758" h="1797">
                  <a:moveTo>
                    <a:pt x="863" y="1327"/>
                  </a:moveTo>
                  <a:cubicBezTo>
                    <a:pt x="1475" y="1327"/>
                    <a:pt x="1475" y="1327"/>
                    <a:pt x="1475" y="1327"/>
                  </a:cubicBezTo>
                  <a:cubicBezTo>
                    <a:pt x="1537" y="1327"/>
                    <a:pt x="1618" y="1304"/>
                    <a:pt x="1635" y="1264"/>
                  </a:cubicBezTo>
                  <a:cubicBezTo>
                    <a:pt x="1643" y="1244"/>
                    <a:pt x="1651" y="1219"/>
                    <a:pt x="1658" y="1187"/>
                  </a:cubicBezTo>
                  <a:cubicBezTo>
                    <a:pt x="1673" y="1091"/>
                    <a:pt x="1711" y="660"/>
                    <a:pt x="1728" y="452"/>
                  </a:cubicBezTo>
                  <a:cubicBezTo>
                    <a:pt x="1734" y="389"/>
                    <a:pt x="1758" y="275"/>
                    <a:pt x="1710" y="238"/>
                  </a:cubicBezTo>
                  <a:cubicBezTo>
                    <a:pt x="1689" y="222"/>
                    <a:pt x="1656" y="211"/>
                    <a:pt x="1604" y="211"/>
                  </a:cubicBezTo>
                  <a:cubicBezTo>
                    <a:pt x="671" y="211"/>
                    <a:pt x="671" y="211"/>
                    <a:pt x="671" y="211"/>
                  </a:cubicBezTo>
                  <a:cubicBezTo>
                    <a:pt x="609" y="211"/>
                    <a:pt x="558" y="195"/>
                    <a:pt x="558" y="176"/>
                  </a:cubicBezTo>
                  <a:cubicBezTo>
                    <a:pt x="558" y="156"/>
                    <a:pt x="558" y="141"/>
                    <a:pt x="558" y="141"/>
                  </a:cubicBezTo>
                  <a:cubicBezTo>
                    <a:pt x="558" y="141"/>
                    <a:pt x="554" y="0"/>
                    <a:pt x="421" y="0"/>
                  </a:cubicBezTo>
                  <a:cubicBezTo>
                    <a:pt x="128" y="0"/>
                    <a:pt x="128" y="0"/>
                    <a:pt x="128" y="0"/>
                  </a:cubicBezTo>
                  <a:cubicBezTo>
                    <a:pt x="128" y="0"/>
                    <a:pt x="0" y="3"/>
                    <a:pt x="0" y="137"/>
                  </a:cubicBezTo>
                  <a:cubicBezTo>
                    <a:pt x="0" y="350"/>
                    <a:pt x="0" y="350"/>
                    <a:pt x="0" y="350"/>
                  </a:cubicBezTo>
                  <a:cubicBezTo>
                    <a:pt x="2" y="1181"/>
                    <a:pt x="2" y="1181"/>
                    <a:pt x="2" y="1181"/>
                  </a:cubicBezTo>
                  <a:cubicBezTo>
                    <a:pt x="2" y="1181"/>
                    <a:pt x="10" y="1327"/>
                    <a:pt x="79" y="1327"/>
                  </a:cubicBezTo>
                  <a:cubicBezTo>
                    <a:pt x="766" y="1327"/>
                    <a:pt x="766" y="1327"/>
                    <a:pt x="766" y="1327"/>
                  </a:cubicBezTo>
                  <a:cubicBezTo>
                    <a:pt x="766" y="1562"/>
                    <a:pt x="766" y="1562"/>
                    <a:pt x="766" y="1562"/>
                  </a:cubicBezTo>
                  <a:cubicBezTo>
                    <a:pt x="439" y="1562"/>
                    <a:pt x="439" y="1562"/>
                    <a:pt x="439" y="1562"/>
                  </a:cubicBezTo>
                  <a:cubicBezTo>
                    <a:pt x="439" y="1623"/>
                    <a:pt x="439" y="1623"/>
                    <a:pt x="439" y="1623"/>
                  </a:cubicBezTo>
                  <a:cubicBezTo>
                    <a:pt x="439" y="1736"/>
                    <a:pt x="439" y="1736"/>
                    <a:pt x="439" y="1736"/>
                  </a:cubicBezTo>
                  <a:cubicBezTo>
                    <a:pt x="439" y="1797"/>
                    <a:pt x="439" y="1797"/>
                    <a:pt x="439" y="1797"/>
                  </a:cubicBezTo>
                  <a:cubicBezTo>
                    <a:pt x="1190" y="1797"/>
                    <a:pt x="1190" y="1797"/>
                    <a:pt x="1190" y="1797"/>
                  </a:cubicBezTo>
                  <a:cubicBezTo>
                    <a:pt x="1190" y="1736"/>
                    <a:pt x="1190" y="1736"/>
                    <a:pt x="1190" y="1736"/>
                  </a:cubicBezTo>
                  <a:cubicBezTo>
                    <a:pt x="1190" y="1623"/>
                    <a:pt x="1190" y="1623"/>
                    <a:pt x="1190" y="1623"/>
                  </a:cubicBezTo>
                  <a:cubicBezTo>
                    <a:pt x="1190" y="1562"/>
                    <a:pt x="1190" y="1562"/>
                    <a:pt x="1190" y="1562"/>
                  </a:cubicBezTo>
                  <a:cubicBezTo>
                    <a:pt x="863" y="1562"/>
                    <a:pt x="863" y="1562"/>
                    <a:pt x="863" y="1562"/>
                  </a:cubicBezTo>
                  <a:lnTo>
                    <a:pt x="863" y="1327"/>
                  </a:lnTo>
                  <a:close/>
                </a:path>
              </a:pathLst>
            </a:custGeom>
            <a:solidFill>
              <a:srgbClr val="f29126"/>
            </a:solidFill>
            <a:ln>
              <a:noFill/>
            </a:ln>
          </p:spPr>
          <p:style>
            <a:lnRef idx="0"/>
            <a:fillRef idx="0"/>
            <a:effectRef idx="0"/>
            <a:fontRef idx="minor"/>
          </p:style>
        </p:sp>
        <p:sp>
          <p:nvSpPr>
            <p:cNvPr id="442" name="CustomShape 86"/>
            <p:cNvSpPr/>
            <p:nvPr/>
          </p:nvSpPr>
          <p:spPr>
            <a:xfrm>
              <a:off x="2445480" y="3198240"/>
              <a:ext cx="283680" cy="317880"/>
            </a:xfrm>
            <a:custGeom>
              <a:avLst/>
              <a:gdLst/>
              <a:ahLst/>
              <a:rect l="l" t="t" r="r" b="b"/>
              <a:pathLst>
                <a:path w="265" h="297">
                  <a:moveTo>
                    <a:pt x="0" y="0"/>
                  </a:moveTo>
                  <a:lnTo>
                    <a:pt x="102" y="297"/>
                  </a:lnTo>
                  <a:lnTo>
                    <a:pt x="147" y="184"/>
                  </a:lnTo>
                  <a:lnTo>
                    <a:pt x="239" y="275"/>
                  </a:lnTo>
                  <a:lnTo>
                    <a:pt x="265" y="249"/>
                  </a:lnTo>
                  <a:lnTo>
                    <a:pt x="0" y="0"/>
                  </a:lnTo>
                  <a:close/>
                </a:path>
              </a:pathLst>
            </a:custGeom>
            <a:solidFill>
              <a:srgbClr val="d1e8f8"/>
            </a:solidFill>
            <a:ln>
              <a:noFill/>
            </a:ln>
          </p:spPr>
          <p:style>
            <a:lnRef idx="0"/>
            <a:fillRef idx="0"/>
            <a:effectRef idx="0"/>
            <a:fontRef idx="minor"/>
          </p:style>
        </p:sp>
        <p:sp>
          <p:nvSpPr>
            <p:cNvPr id="443" name="CustomShape 87"/>
            <p:cNvSpPr/>
            <p:nvPr/>
          </p:nvSpPr>
          <p:spPr>
            <a:xfrm>
              <a:off x="2445480" y="3198240"/>
              <a:ext cx="324360" cy="266400"/>
            </a:xfrm>
            <a:custGeom>
              <a:avLst/>
              <a:gdLst/>
              <a:ahLst/>
              <a:rect l="l" t="t" r="r" b="b"/>
              <a:pathLst>
                <a:path w="303" h="249">
                  <a:moveTo>
                    <a:pt x="0" y="0"/>
                  </a:moveTo>
                  <a:lnTo>
                    <a:pt x="303" y="82"/>
                  </a:lnTo>
                  <a:lnTo>
                    <a:pt x="198" y="133"/>
                  </a:lnTo>
                  <a:lnTo>
                    <a:pt x="291" y="221"/>
                  </a:lnTo>
                  <a:lnTo>
                    <a:pt x="265" y="249"/>
                  </a:lnTo>
                  <a:lnTo>
                    <a:pt x="0" y="0"/>
                  </a:lnTo>
                  <a:close/>
                </a:path>
              </a:pathLst>
            </a:custGeom>
            <a:solidFill>
              <a:srgbClr val="ffffff"/>
            </a:solidFill>
            <a:ln>
              <a:noFill/>
            </a:ln>
          </p:spPr>
          <p:style>
            <a:lnRef idx="0"/>
            <a:fillRef idx="0"/>
            <a:effectRef idx="0"/>
            <a:fontRef idx="minor"/>
          </p:style>
        </p:sp>
      </p:grpSp>
      <p:sp>
        <p:nvSpPr>
          <p:cNvPr id="444" name="CustomShape 88"/>
          <p:cNvSpPr/>
          <p:nvPr/>
        </p:nvSpPr>
        <p:spPr>
          <a:xfrm>
            <a:off x="4232520" y="2048040"/>
            <a:ext cx="3767760" cy="426240"/>
          </a:xfrm>
          <a:prstGeom prst="rect">
            <a:avLst/>
          </a:prstGeom>
          <a:noFill/>
          <a:ln>
            <a:noFill/>
          </a:ln>
        </p:spPr>
        <p:style>
          <a:lnRef idx="0"/>
          <a:fillRef idx="0"/>
          <a:effectRef idx="0"/>
          <a:fontRef idx="minor"/>
        </p:style>
        <p:txBody>
          <a:bodyPr lIns="0" rIns="0" tIns="0" bIns="0"/>
          <a:p>
            <a:pPr marL="4680">
              <a:lnSpc>
                <a:spcPct val="100000"/>
              </a:lnSpc>
            </a:pPr>
            <a:r>
              <a:rPr b="0" lang="fr-FR" sz="1400" spc="-1" strike="noStrike">
                <a:solidFill>
                  <a:srgbClr val="232323"/>
                </a:solidFill>
                <a:latin typeface="Calibri"/>
                <a:ea typeface="DejaVu Sans"/>
              </a:rPr>
              <a:t>82% de ceux qui enseignent depuis moins de 5 ans</a:t>
            </a:r>
            <a:endParaRPr b="0" lang="fr-FR" sz="1400" spc="-1" strike="noStrike">
              <a:latin typeface="Arial"/>
            </a:endParaRPr>
          </a:p>
          <a:p>
            <a:pPr marL="4680">
              <a:lnSpc>
                <a:spcPct val="100000"/>
              </a:lnSpc>
            </a:pPr>
            <a:r>
              <a:rPr b="0" lang="fr-FR" sz="1400" spc="-1" strike="noStrike">
                <a:solidFill>
                  <a:srgbClr val="232323"/>
                </a:solidFill>
                <a:latin typeface="Calibri"/>
                <a:ea typeface="DejaVu Sans"/>
              </a:rPr>
              <a:t>82% des enseignants proches du SNES</a:t>
            </a:r>
            <a:endParaRPr b="0" lang="fr-FR" sz="14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4248000" y="1361160"/>
            <a:ext cx="4886640" cy="2191320"/>
          </a:xfrm>
          <a:prstGeom prst="rect">
            <a:avLst/>
          </a:prstGeom>
          <a:noFill/>
          <a:ln>
            <a:noFill/>
          </a:ln>
        </p:spPr>
        <p:style>
          <a:lnRef idx="0"/>
          <a:fillRef idx="0"/>
          <a:effectRef idx="0"/>
          <a:fontRef idx="minor"/>
        </p:style>
        <p:txBody>
          <a:bodyPr lIns="0" rIns="0" tIns="0" bIns="0" anchor="ctr"/>
          <a:p>
            <a:pPr>
              <a:lnSpc>
                <a:spcPct val="100000"/>
              </a:lnSpc>
            </a:pPr>
            <a:r>
              <a:rPr b="1" lang="fr-FR" sz="3200" spc="-1" strike="noStrike" cap="all">
                <a:solidFill>
                  <a:srgbClr val="232323"/>
                </a:solidFill>
                <a:latin typeface="Calibri"/>
                <a:ea typeface="DejaVu Sans"/>
              </a:rPr>
              <a:t>PARTIE 3 </a:t>
            </a:r>
            <a:endParaRPr b="0" lang="fr-FR" sz="3200" spc="-1" strike="noStrike">
              <a:latin typeface="Arial"/>
            </a:endParaRPr>
          </a:p>
          <a:p>
            <a:pPr>
              <a:lnSpc>
                <a:spcPct val="100000"/>
              </a:lnSpc>
            </a:pPr>
            <a:r>
              <a:rPr b="0" lang="fr-FR" sz="2800" spc="-1" strike="noStrike" cap="all">
                <a:solidFill>
                  <a:srgbClr val="232323"/>
                </a:solidFill>
                <a:latin typeface="Calibri"/>
                <a:ea typeface="DejaVu Sans"/>
              </a:rPr>
              <a:t>Le NOUVEAU MINISTRE DE L'éducation NATIONALE ET LES PREMIERES MESURES</a:t>
            </a:r>
            <a:endParaRPr b="0" lang="fr-FR" sz="2800" spc="-1" strike="noStrike">
              <a:latin typeface="Arial"/>
            </a:endParaRPr>
          </a:p>
        </p:txBody>
      </p:sp>
      <p:pic>
        <p:nvPicPr>
          <p:cNvPr id="446" name="Espace réservé pour une image  5" descr=""/>
          <p:cNvPicPr/>
          <p:nvPr/>
        </p:nvPicPr>
        <p:blipFill>
          <a:blip r:embed="rId1"/>
          <a:srcRect l="0" t="7951" r="0" b="7951"/>
          <a:stretch/>
        </p:blipFill>
        <p:spPr>
          <a:xfrm>
            <a:off x="0" y="-9000"/>
            <a:ext cx="4247640" cy="515160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241200" y="16308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L’adhésion aux mesures proposées par le Ministre </a:t>
            </a:r>
            <a:endParaRPr b="0" lang="fr-FR" sz="2000" spc="-1" strike="noStrike">
              <a:latin typeface="Arial"/>
            </a:endParaRPr>
          </a:p>
        </p:txBody>
      </p:sp>
      <p:sp>
        <p:nvSpPr>
          <p:cNvPr id="448" name="CustomShape 2"/>
          <p:cNvSpPr/>
          <p:nvPr/>
        </p:nvSpPr>
        <p:spPr>
          <a:xfrm>
            <a:off x="435600" y="4669560"/>
            <a:ext cx="637308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À propos de chacune des mesures suivantes, mises en place ou susceptibles d’être mises en place par le Ministre de l’Éducation Nationale, diriez-vous que vous l’approuvez ou la désapprouvez ? </a:t>
            </a:r>
            <a:endParaRPr b="0" lang="fr-FR" sz="1200" spc="-1" strike="noStrike">
              <a:latin typeface="Arial"/>
            </a:endParaRPr>
          </a:p>
        </p:txBody>
      </p:sp>
      <p:graphicFrame>
        <p:nvGraphicFramePr>
          <p:cNvPr id="449" name="Table 3"/>
          <p:cNvGraphicFramePr/>
          <p:nvPr/>
        </p:nvGraphicFramePr>
        <p:xfrm>
          <a:off x="-14400" y="4142520"/>
          <a:ext cx="9158040" cy="270000"/>
        </p:xfrm>
        <a:graphic>
          <a:graphicData uri="http://schemas.openxmlformats.org/drawingml/2006/table">
            <a:tbl>
              <a:tblPr/>
              <a:tblGrid>
                <a:gridCol w="1831680"/>
                <a:gridCol w="1831680"/>
                <a:gridCol w="1831680"/>
                <a:gridCol w="2075760"/>
                <a:gridCol w="1587600"/>
              </a:tblGrid>
              <a:tr h="270360">
                <a:tc>
                  <a:txBody>
                    <a:bodyPr/>
                    <a:p>
                      <a:pPr algn="ctr">
                        <a:lnSpc>
                          <a:spcPct val="100000"/>
                        </a:lnSpc>
                      </a:pPr>
                      <a:r>
                        <a:rPr b="1" lang="fr-FR" sz="1400" spc="-1" strike="noStrike">
                          <a:solidFill>
                            <a:srgbClr val="ffffff"/>
                          </a:solidFill>
                          <a:latin typeface="Calibri"/>
                        </a:rPr>
                        <a:t>Approuve tout à fait</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400" spc="-1" strike="noStrike">
                          <a:solidFill>
                            <a:srgbClr val="ffffff"/>
                          </a:solidFill>
                          <a:latin typeface="Calibri"/>
                        </a:rPr>
                        <a:t>Approuve plutôt</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400" spc="-1" strike="noStrike">
                          <a:solidFill>
                            <a:srgbClr val="ffffff"/>
                          </a:solidFill>
                          <a:latin typeface="Calibri"/>
                        </a:rPr>
                        <a:t>Désapprouve plutôt</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400" spc="-1" strike="noStrike">
                          <a:solidFill>
                            <a:srgbClr val="ffffff"/>
                          </a:solidFill>
                          <a:latin typeface="Calibri"/>
                        </a:rPr>
                        <a:t>Désapprouve tout à fait</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c>
                  <a:txBody>
                    <a:bodyPr/>
                    <a:p>
                      <a:pPr algn="ctr">
                        <a:lnSpc>
                          <a:spcPct val="100000"/>
                        </a:lnSpc>
                      </a:pPr>
                      <a:r>
                        <a:rPr b="1" lang="fr-FR" sz="1400" spc="-1" strike="noStrike">
                          <a:solidFill>
                            <a:srgbClr val="ffffff"/>
                          </a:solidFill>
                          <a:latin typeface="Calibri"/>
                        </a:rPr>
                        <a:t>(Nsp)</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a6a6a6"/>
                    </a:solidFill>
                  </a:tcPr>
                </a:tc>
              </a:tr>
            </a:tbl>
          </a:graphicData>
        </a:graphic>
      </p:graphicFrame>
      <p:graphicFrame>
        <p:nvGraphicFramePr>
          <p:cNvPr id="450" name="Table 4"/>
          <p:cNvGraphicFramePr/>
          <p:nvPr/>
        </p:nvGraphicFramePr>
        <p:xfrm>
          <a:off x="6629400" y="275760"/>
          <a:ext cx="2468160" cy="3643560"/>
        </p:xfrm>
        <a:graphic>
          <a:graphicData uri="http://schemas.openxmlformats.org/drawingml/2006/table">
            <a:tbl>
              <a:tblPr/>
              <a:tblGrid>
                <a:gridCol w="822600"/>
                <a:gridCol w="822600"/>
                <a:gridCol w="823320"/>
              </a:tblGrid>
              <a:tr h="425520">
                <a:tc>
                  <a:txBody>
                    <a:bodyPr/>
                    <a:p>
                      <a:pPr algn="ctr">
                        <a:lnSpc>
                          <a:spcPct val="100000"/>
                        </a:lnSpc>
                      </a:pPr>
                      <a:r>
                        <a:rPr b="1" lang="fr-FR" sz="1200" spc="-1" strike="noStrike">
                          <a:solidFill>
                            <a:srgbClr val="232323"/>
                          </a:solidFill>
                          <a:latin typeface="Calibri"/>
                        </a:rPr>
                        <a:t>Ensemble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c>
                  <a:txBody>
                    <a:bodyPr/>
                    <a:p>
                      <a:pPr algn="ctr">
                        <a:lnSpc>
                          <a:spcPct val="100000"/>
                        </a:lnSpc>
                      </a:pPr>
                      <a:r>
                        <a:rPr b="1" lang="fr-FR" sz="1200" spc="-1" strike="noStrike">
                          <a:solidFill>
                            <a:srgbClr val="232323"/>
                          </a:solidFill>
                          <a:latin typeface="Calibri"/>
                        </a:rPr>
                        <a:t>Collège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c>
                  <a:txBody>
                    <a:bodyPr/>
                    <a:p>
                      <a:pPr algn="ctr">
                        <a:lnSpc>
                          <a:spcPct val="100000"/>
                        </a:lnSpc>
                      </a:pPr>
                      <a:r>
                        <a:rPr b="1" lang="fr-FR" sz="1200" spc="-1" strike="noStrike">
                          <a:solidFill>
                            <a:srgbClr val="232323"/>
                          </a:solidFill>
                          <a:latin typeface="Calibri"/>
                        </a:rPr>
                        <a:t>Lycée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r h="536400">
                <a:tc>
                  <a:txBody>
                    <a:bodyPr lIns="9360" rIns="9360"/>
                    <a:p>
                      <a:pPr algn="ctr">
                        <a:lnSpc>
                          <a:spcPct val="100000"/>
                        </a:lnSpc>
                      </a:pPr>
                      <a:r>
                        <a:rPr b="1" lang="fr-FR" sz="1600" spc="-1" strike="noStrike">
                          <a:solidFill>
                            <a:srgbClr val="232323"/>
                          </a:solidFill>
                          <a:latin typeface="Calibri"/>
                        </a:rPr>
                        <a:t>90%</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c>
                  <a:txBody>
                    <a:bodyPr lIns="9360" rIns="9360"/>
                    <a:p>
                      <a:pPr algn="ctr">
                        <a:lnSpc>
                          <a:spcPct val="100000"/>
                        </a:lnSpc>
                      </a:pPr>
                      <a:r>
                        <a:rPr b="0" lang="fr-FR" sz="1600" spc="-1" strike="noStrike">
                          <a:solidFill>
                            <a:srgbClr val="232323"/>
                          </a:solidFill>
                          <a:latin typeface="Calibri"/>
                        </a:rPr>
                        <a:t>91%</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solidFill>
                      <a:srgbClr val="feeece"/>
                    </a:solidFill>
                  </a:tcPr>
                </a:tc>
                <a:tc>
                  <a:txBody>
                    <a:bodyPr lIns="9360" rIns="9360"/>
                    <a:p>
                      <a:pPr algn="ctr">
                        <a:lnSpc>
                          <a:spcPct val="100000"/>
                        </a:lnSpc>
                      </a:pPr>
                      <a:r>
                        <a:rPr b="0" lang="fr-FR" sz="1600" spc="-1" strike="noStrike">
                          <a:solidFill>
                            <a:srgbClr val="232323"/>
                          </a:solidFill>
                          <a:latin typeface="Calibri"/>
                        </a:rPr>
                        <a:t>88%</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r>
              <a:tr h="536400">
                <a:tc>
                  <a:txBody>
                    <a:bodyPr lIns="9360" rIns="9360"/>
                    <a:p>
                      <a:pPr algn="ctr">
                        <a:lnSpc>
                          <a:spcPct val="100000"/>
                        </a:lnSpc>
                      </a:pPr>
                      <a:r>
                        <a:rPr b="1" lang="fr-FR" sz="1600" spc="-1" strike="noStrike">
                          <a:solidFill>
                            <a:srgbClr val="232323"/>
                          </a:solidFill>
                          <a:latin typeface="Calibri"/>
                        </a:rPr>
                        <a:t>82%</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87%</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solidFill>
                      <a:srgbClr val="feeece"/>
                    </a:solidFill>
                  </a:tcPr>
                </a:tc>
                <a:tc>
                  <a:txBody>
                    <a:bodyPr lIns="9360" rIns="9360"/>
                    <a:p>
                      <a:pPr algn="ctr">
                        <a:lnSpc>
                          <a:spcPct val="100000"/>
                        </a:lnSpc>
                      </a:pPr>
                      <a:r>
                        <a:rPr b="0" lang="fr-FR" sz="1600" spc="-1" strike="noStrike">
                          <a:solidFill>
                            <a:srgbClr val="232323"/>
                          </a:solidFill>
                          <a:latin typeface="Calibri"/>
                        </a:rPr>
                        <a:t>77%</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r>
              <a:tr h="536400">
                <a:tc>
                  <a:txBody>
                    <a:bodyPr lIns="9360" rIns="9360"/>
                    <a:p>
                      <a:pPr algn="ctr">
                        <a:lnSpc>
                          <a:spcPct val="100000"/>
                        </a:lnSpc>
                      </a:pPr>
                      <a:r>
                        <a:rPr b="1" lang="fr-FR" sz="1600" spc="-1" strike="noStrike">
                          <a:solidFill>
                            <a:srgbClr val="232323"/>
                          </a:solidFill>
                          <a:latin typeface="Calibri"/>
                        </a:rPr>
                        <a:t>73%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75%</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c>
                  <a:txBody>
                    <a:bodyPr lIns="9360" rIns="9360"/>
                    <a:p>
                      <a:pPr algn="ctr">
                        <a:lnSpc>
                          <a:spcPct val="100000"/>
                        </a:lnSpc>
                      </a:pPr>
                      <a:r>
                        <a:rPr b="0" lang="fr-FR" sz="1600" spc="-1" strike="noStrike">
                          <a:solidFill>
                            <a:srgbClr val="232323"/>
                          </a:solidFill>
                          <a:latin typeface="Calibri"/>
                        </a:rPr>
                        <a:t>71%</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536400">
                <a:tc>
                  <a:txBody>
                    <a:bodyPr lIns="9360" rIns="9360"/>
                    <a:p>
                      <a:pPr algn="ctr">
                        <a:lnSpc>
                          <a:spcPct val="100000"/>
                        </a:lnSpc>
                      </a:pPr>
                      <a:r>
                        <a:rPr b="1" lang="fr-FR" sz="1600" spc="-1" strike="noStrike">
                          <a:solidFill>
                            <a:srgbClr val="232323"/>
                          </a:solidFill>
                          <a:latin typeface="Calibri"/>
                        </a:rPr>
                        <a:t>65%</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67%</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65%</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536400">
                <a:tc>
                  <a:txBody>
                    <a:bodyPr lIns="9360" rIns="9360"/>
                    <a:p>
                      <a:pPr algn="ctr">
                        <a:lnSpc>
                          <a:spcPct val="100000"/>
                        </a:lnSpc>
                      </a:pPr>
                      <a:r>
                        <a:rPr b="1" lang="fr-FR" sz="1600" spc="-1" strike="noStrike">
                          <a:solidFill>
                            <a:srgbClr val="232323"/>
                          </a:solidFill>
                          <a:latin typeface="Calibri"/>
                        </a:rPr>
                        <a:t>48%</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50%</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49%</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536400">
                <a:tc>
                  <a:txBody>
                    <a:bodyPr lIns="9360" rIns="9360"/>
                    <a:p>
                      <a:pPr algn="ctr">
                        <a:lnSpc>
                          <a:spcPct val="100000"/>
                        </a:lnSpc>
                      </a:pPr>
                      <a:r>
                        <a:rPr b="1" lang="fr-FR" sz="1600" spc="-1" strike="noStrike">
                          <a:solidFill>
                            <a:srgbClr val="232323"/>
                          </a:solidFill>
                          <a:latin typeface="Calibri"/>
                        </a:rPr>
                        <a:t>43%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46%</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c>
                  <a:txBody>
                    <a:bodyPr lIns="9360" rIns="9360"/>
                    <a:p>
                      <a:pPr algn="ctr">
                        <a:lnSpc>
                          <a:spcPct val="100000"/>
                        </a:lnSpc>
                      </a:pPr>
                      <a:r>
                        <a:rPr b="0" lang="fr-FR" sz="1600" spc="-1" strike="noStrike">
                          <a:solidFill>
                            <a:srgbClr val="232323"/>
                          </a:solidFill>
                          <a:latin typeface="Calibri"/>
                        </a:rPr>
                        <a:t>41%</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451" name="Table 5"/>
          <p:cNvGraphicFramePr/>
          <p:nvPr/>
        </p:nvGraphicFramePr>
        <p:xfrm>
          <a:off x="56880" y="745560"/>
          <a:ext cx="3672000" cy="3188160"/>
        </p:xfrm>
        <a:graphic>
          <a:graphicData uri="http://schemas.openxmlformats.org/drawingml/2006/table">
            <a:tbl>
              <a:tblPr/>
              <a:tblGrid>
                <a:gridCol w="3672360"/>
              </a:tblGrid>
              <a:tr h="514440">
                <a:tc>
                  <a:txBody>
                    <a:bodyPr lIns="6840" rIns="6840"/>
                    <a:p>
                      <a:pPr algn="r">
                        <a:lnSpc>
                          <a:spcPct val="100000"/>
                        </a:lnSpc>
                      </a:pPr>
                      <a:r>
                        <a:rPr b="0" lang="fr-FR" sz="1200" spc="-1" strike="noStrike">
                          <a:solidFill>
                            <a:srgbClr val="232323"/>
                          </a:solidFill>
                          <a:latin typeface="Calibri"/>
                        </a:rPr>
                        <a:t>La réintroduction des classes bi-langues et sections européennes au collège et des options latin et grec</a:t>
                      </a:r>
                      <a:endParaRPr b="0" lang="fr-FR" sz="12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noFill/>
                  </a:tcPr>
                </a:tc>
              </a:tr>
              <a:tr h="514440">
                <a:tc>
                  <a:txBody>
                    <a:bodyPr lIns="6840" rIns="6840"/>
                    <a:p>
                      <a:pPr algn="r">
                        <a:lnSpc>
                          <a:spcPct val="100000"/>
                        </a:lnSpc>
                      </a:pPr>
                      <a:r>
                        <a:rPr b="0" lang="fr-FR" sz="1200" spc="-1" strike="noStrike">
                          <a:solidFill>
                            <a:srgbClr val="232323"/>
                          </a:solidFill>
                          <a:latin typeface="Calibri"/>
                        </a:rPr>
                        <a:t>L’assouplissement des enseignements pratiques interdisciplinaires (EPI) au collège</a:t>
                      </a:r>
                      <a:endParaRPr b="0" lang="fr-FR" sz="12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514440">
                <a:tc>
                  <a:txBody>
                    <a:bodyPr lIns="6840" rIns="6840"/>
                    <a:p>
                      <a:pPr algn="r">
                        <a:lnSpc>
                          <a:spcPct val="100000"/>
                        </a:lnSpc>
                      </a:pPr>
                      <a:r>
                        <a:rPr b="0" lang="fr-FR" sz="1200" spc="-1" strike="noStrike">
                          <a:solidFill>
                            <a:srgbClr val="232323"/>
                          </a:solidFill>
                          <a:latin typeface="Calibri"/>
                        </a:rPr>
                        <a:t>Le dispositif « devoirs faits » pour le collège selon lequel les devoirs seraient désormais faits au sein de l’établissement</a:t>
                      </a:r>
                      <a:endParaRPr b="0" lang="fr-FR" sz="12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noFill/>
                  </a:tcPr>
                </a:tc>
              </a:tr>
              <a:tr h="514440">
                <a:tc>
                  <a:txBody>
                    <a:bodyPr lIns="6840" rIns="6840"/>
                    <a:p>
                      <a:pPr algn="r">
                        <a:lnSpc>
                          <a:spcPct val="100000"/>
                        </a:lnSpc>
                      </a:pPr>
                      <a:r>
                        <a:rPr b="0" lang="fr-FR" sz="1200" spc="-1" strike="noStrike">
                          <a:solidFill>
                            <a:srgbClr val="232323"/>
                          </a:solidFill>
                          <a:latin typeface="Calibri"/>
                        </a:rPr>
                        <a:t>La mise en place de Parcours Sup, la nouvelle plate-forme d’admission dans l’enseignement supérieur</a:t>
                      </a:r>
                      <a:endParaRPr b="0" lang="fr-FR" sz="12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514440">
                <a:tc>
                  <a:txBody>
                    <a:bodyPr lIns="6840" rIns="6840"/>
                    <a:p>
                      <a:pPr algn="r">
                        <a:lnSpc>
                          <a:spcPct val="100000"/>
                        </a:lnSpc>
                      </a:pPr>
                      <a:r>
                        <a:rPr b="0" lang="fr-FR" sz="1200" spc="-1" strike="noStrike">
                          <a:solidFill>
                            <a:srgbClr val="232323"/>
                          </a:solidFill>
                          <a:latin typeface="Calibri"/>
                        </a:rPr>
                        <a:t>La réforme du Baccalauréat</a:t>
                      </a:r>
                      <a:endParaRPr b="0" lang="fr-FR" sz="12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noFill/>
                  </a:tcPr>
                </a:tc>
              </a:tr>
              <a:tr h="616320">
                <a:tc>
                  <a:txBody>
                    <a:bodyPr lIns="6840" rIns="6840"/>
                    <a:p>
                      <a:pPr algn="r">
                        <a:lnSpc>
                          <a:spcPct val="100000"/>
                        </a:lnSpc>
                      </a:pPr>
                      <a:r>
                        <a:rPr b="0" lang="fr-FR" sz="1200" spc="-1" strike="noStrike">
                          <a:solidFill>
                            <a:srgbClr val="232323"/>
                          </a:solidFill>
                          <a:latin typeface="Calibri"/>
                        </a:rPr>
                        <a:t>Le lycée modulaire, avec la fin des séries S, ES, L et technologiques et une structuration du cursus autour de majeures (couples de disciplines) et mineures </a:t>
                      </a:r>
                      <a:endParaRPr b="0" lang="fr-FR" sz="12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bl>
          </a:graphicData>
        </a:graphic>
      </p:graphicFrame>
      <p:graphicFrame>
        <p:nvGraphicFramePr>
          <p:cNvPr id="452" name="Graphique 14"/>
          <p:cNvGraphicFramePr/>
          <p:nvPr/>
        </p:nvGraphicFramePr>
        <p:xfrm>
          <a:off x="3804480" y="462960"/>
          <a:ext cx="2955960" cy="3477240"/>
        </p:xfrm>
        <a:graphic>
          <a:graphicData uri="http://schemas.openxmlformats.org/drawingml/2006/chart">
            <c:chart xmlns:c="http://schemas.openxmlformats.org/drawingml/2006/chart" xmlns:r="http://schemas.openxmlformats.org/officeDocument/2006/relationships" r:id="rId1"/>
          </a:graphicData>
        </a:graphic>
      </p:graphicFrame>
      <p:sp>
        <p:nvSpPr>
          <p:cNvPr id="453" name="CustomShape 6"/>
          <p:cNvSpPr/>
          <p:nvPr/>
        </p:nvSpPr>
        <p:spPr>
          <a:xfrm>
            <a:off x="6989040" y="67320"/>
            <a:ext cx="1748520" cy="243360"/>
          </a:xfrm>
          <a:prstGeom prst="rect">
            <a:avLst/>
          </a:prstGeom>
          <a:noFill/>
          <a:ln>
            <a:noFill/>
          </a:ln>
        </p:spPr>
        <p:style>
          <a:lnRef idx="0"/>
          <a:fillRef idx="0"/>
          <a:effectRef idx="0"/>
          <a:fontRef idx="minor"/>
        </p:style>
        <p:txBody>
          <a:bodyPr lIns="0" rIns="0" tIns="0" bIns="0"/>
          <a:p>
            <a:pPr marL="4680" algn="ctr">
              <a:lnSpc>
                <a:spcPct val="100000"/>
              </a:lnSpc>
            </a:pPr>
            <a:r>
              <a:rPr b="1" lang="fr-FR" sz="1600" spc="-1" strike="noStrike">
                <a:solidFill>
                  <a:srgbClr val="232323"/>
                </a:solidFill>
                <a:latin typeface="Calibri"/>
                <a:ea typeface="DejaVu Sans"/>
              </a:rPr>
              <a:t>Approuve</a:t>
            </a:r>
            <a:endParaRPr b="0" lang="fr-FR" sz="1600" spc="-1" strike="noStrike">
              <a:latin typeface="Arial"/>
            </a:endParaRPr>
          </a:p>
        </p:txBody>
      </p:sp>
      <p:sp>
        <p:nvSpPr>
          <p:cNvPr id="454" name="Line 7"/>
          <p:cNvSpPr/>
          <p:nvPr/>
        </p:nvSpPr>
        <p:spPr>
          <a:xfrm>
            <a:off x="56520" y="2841120"/>
            <a:ext cx="9041400" cy="360"/>
          </a:xfrm>
          <a:prstGeom prst="line">
            <a:avLst/>
          </a:prstGeom>
          <a:ln w="12600">
            <a:solidFill>
              <a:schemeClr val="bg2"/>
            </a:solidFill>
            <a:round/>
          </a:ln>
        </p:spPr>
        <p:style>
          <a:lnRef idx="0"/>
          <a:fillRef idx="0"/>
          <a:effectRef idx="0"/>
          <a:fontRef idx="minor"/>
        </p:style>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55" name="Graphique 8"/>
          <p:cNvGraphicFramePr/>
          <p:nvPr/>
        </p:nvGraphicFramePr>
        <p:xfrm>
          <a:off x="675720" y="1039680"/>
          <a:ext cx="3587040" cy="3190680"/>
        </p:xfrm>
        <a:graphic>
          <a:graphicData uri="http://schemas.openxmlformats.org/drawingml/2006/chart">
            <c:chart xmlns:c="http://schemas.openxmlformats.org/drawingml/2006/chart" xmlns:r="http://schemas.openxmlformats.org/officeDocument/2006/relationships" r:id="rId1"/>
          </a:graphicData>
        </a:graphic>
      </p:graphicFrame>
      <p:sp>
        <p:nvSpPr>
          <p:cNvPr id="456" name="CustomShape 1"/>
          <p:cNvSpPr/>
          <p:nvPr/>
        </p:nvSpPr>
        <p:spPr>
          <a:xfrm>
            <a:off x="234000" y="2106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L’opinion sur les premières mesures mises en place</a:t>
            </a:r>
            <a:endParaRPr b="0" lang="fr-FR" sz="2000" spc="-1" strike="noStrike">
              <a:latin typeface="Arial"/>
            </a:endParaRPr>
          </a:p>
        </p:txBody>
      </p:sp>
      <p:sp>
        <p:nvSpPr>
          <p:cNvPr id="457" name="CustomShape 2"/>
          <p:cNvSpPr/>
          <p:nvPr/>
        </p:nvSpPr>
        <p:spPr>
          <a:xfrm>
            <a:off x="435600" y="4669560"/>
            <a:ext cx="656748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Diriez-vous que les premières mesures mises en place par le Ministre de l’Education nationale Jean-Michel Blanquer vont plutôt dans le bon sens, plutôt dans le mauvais sens ou ni l’un ni l’autre ?</a:t>
            </a:r>
            <a:endParaRPr b="0" lang="fr-FR" sz="1200" spc="-1" strike="noStrike">
              <a:latin typeface="Arial"/>
            </a:endParaRPr>
          </a:p>
        </p:txBody>
      </p:sp>
      <p:graphicFrame>
        <p:nvGraphicFramePr>
          <p:cNvPr id="458" name="Table 3"/>
          <p:cNvGraphicFramePr/>
          <p:nvPr/>
        </p:nvGraphicFramePr>
        <p:xfrm>
          <a:off x="-14400" y="4112280"/>
          <a:ext cx="9157680" cy="294120"/>
        </p:xfrm>
        <a:graphic>
          <a:graphicData uri="http://schemas.openxmlformats.org/drawingml/2006/table">
            <a:tbl>
              <a:tblPr/>
              <a:tblGrid>
                <a:gridCol w="2815920"/>
                <a:gridCol w="2850120"/>
                <a:gridCol w="3492000"/>
              </a:tblGrid>
              <a:tr h="294480">
                <a:tc>
                  <a:txBody>
                    <a:bodyPr/>
                    <a:p>
                      <a:pPr algn="ctr">
                        <a:lnSpc>
                          <a:spcPct val="100000"/>
                        </a:lnSpc>
                      </a:pPr>
                      <a:r>
                        <a:rPr b="1" lang="fr-FR" sz="1600" spc="-1" strike="noStrike">
                          <a:solidFill>
                            <a:srgbClr val="ffffff"/>
                          </a:solidFill>
                          <a:latin typeface="Calibri"/>
                        </a:rPr>
                        <a:t>Plutôt dans le bon sens</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600" spc="-1" strike="noStrike">
                          <a:solidFill>
                            <a:srgbClr val="ffffff"/>
                          </a:solidFill>
                          <a:latin typeface="Calibri"/>
                        </a:rPr>
                        <a:t>Plutôt dans le mauvais sens</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f0000"/>
                    </a:solidFill>
                  </a:tcPr>
                </a:tc>
                <a:tc>
                  <a:txBody>
                    <a:bodyPr/>
                    <a:p>
                      <a:pPr algn="ctr">
                        <a:lnSpc>
                          <a:spcPct val="100000"/>
                        </a:lnSpc>
                      </a:pPr>
                      <a:r>
                        <a:rPr b="1" lang="fr-FR" sz="1600" spc="-1" strike="noStrike">
                          <a:solidFill>
                            <a:srgbClr val="ffffff"/>
                          </a:solidFill>
                          <a:latin typeface="Calibri"/>
                        </a:rPr>
                        <a:t>Ni dans le bon, ni dans le mauvais sens</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960000"/>
                    </a:solidFill>
                  </a:tcPr>
                </a:tc>
              </a:tr>
            </a:tbl>
          </a:graphicData>
        </a:graphic>
      </p:graphicFrame>
      <p:sp>
        <p:nvSpPr>
          <p:cNvPr id="459" name="CustomShape 4"/>
          <p:cNvSpPr/>
          <p:nvPr/>
        </p:nvSpPr>
        <p:spPr>
          <a:xfrm>
            <a:off x="4874040" y="929520"/>
            <a:ext cx="3547800" cy="243360"/>
          </a:xfrm>
          <a:prstGeom prst="rect">
            <a:avLst/>
          </a:prstGeom>
          <a:noFill/>
          <a:ln>
            <a:noFill/>
          </a:ln>
        </p:spPr>
        <p:style>
          <a:lnRef idx="0"/>
          <a:fillRef idx="0"/>
          <a:effectRef idx="0"/>
          <a:fontRef idx="minor"/>
        </p:style>
        <p:txBody>
          <a:bodyPr lIns="0" rIns="0" tIns="0" bIns="0"/>
          <a:p>
            <a:pPr marL="4680" algn="ctr">
              <a:lnSpc>
                <a:spcPct val="100000"/>
              </a:lnSpc>
            </a:pPr>
            <a:r>
              <a:rPr b="1" lang="fr-FR" sz="1600" spc="-1" strike="noStrike">
                <a:solidFill>
                  <a:srgbClr val="232323"/>
                </a:solidFill>
                <a:latin typeface="Calibri"/>
                <a:ea typeface="DejaVu Sans"/>
              </a:rPr>
              <a:t>Proches du SNES</a:t>
            </a:r>
            <a:endParaRPr b="0" lang="fr-FR" sz="1600" spc="-1" strike="noStrike">
              <a:latin typeface="Arial"/>
            </a:endParaRPr>
          </a:p>
        </p:txBody>
      </p:sp>
      <p:graphicFrame>
        <p:nvGraphicFramePr>
          <p:cNvPr id="460" name="Graphique 13"/>
          <p:cNvGraphicFramePr/>
          <p:nvPr/>
        </p:nvGraphicFramePr>
        <p:xfrm>
          <a:off x="4952160" y="1317960"/>
          <a:ext cx="2989440" cy="2253600"/>
        </p:xfrm>
        <a:graphic>
          <a:graphicData uri="http://schemas.openxmlformats.org/drawingml/2006/chart">
            <c:chart xmlns:c="http://schemas.openxmlformats.org/drawingml/2006/chart" xmlns:r="http://schemas.openxmlformats.org/officeDocument/2006/relationships" r:id="rId2"/>
          </a:graphicData>
        </a:graphic>
      </p:graphicFrame>
      <p:sp>
        <p:nvSpPr>
          <p:cNvPr id="461" name="CustomShape 5"/>
          <p:cNvSpPr/>
          <p:nvPr/>
        </p:nvSpPr>
        <p:spPr>
          <a:xfrm>
            <a:off x="944280" y="694800"/>
            <a:ext cx="3547800" cy="243360"/>
          </a:xfrm>
          <a:prstGeom prst="rect">
            <a:avLst/>
          </a:prstGeom>
          <a:noFill/>
          <a:ln>
            <a:noFill/>
          </a:ln>
        </p:spPr>
        <p:style>
          <a:lnRef idx="0"/>
          <a:fillRef idx="0"/>
          <a:effectRef idx="0"/>
          <a:fontRef idx="minor"/>
        </p:style>
        <p:txBody>
          <a:bodyPr lIns="0" rIns="0" tIns="0" bIns="0"/>
          <a:p>
            <a:pPr marL="4680" algn="ctr">
              <a:lnSpc>
                <a:spcPct val="100000"/>
              </a:lnSpc>
            </a:pPr>
            <a:r>
              <a:rPr b="1" lang="fr-FR" sz="1600" spc="-1" strike="noStrike">
                <a:solidFill>
                  <a:srgbClr val="232323"/>
                </a:solidFill>
                <a:latin typeface="Calibri"/>
                <a:ea typeface="DejaVu Sans"/>
              </a:rPr>
              <a:t>Ensemble</a:t>
            </a:r>
            <a:endParaRPr b="0" lang="fr-FR" sz="16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241200" y="2232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 confiance accordée à Jean-Michel Blanquer</a:t>
            </a:r>
            <a:endParaRPr b="0" lang="fr-FR" sz="2000" spc="-1" strike="noStrike">
              <a:latin typeface="Arial"/>
            </a:endParaRPr>
          </a:p>
        </p:txBody>
      </p:sp>
      <p:sp>
        <p:nvSpPr>
          <p:cNvPr id="463" name="CustomShape 2"/>
          <p:cNvSpPr/>
          <p:nvPr/>
        </p:nvSpPr>
        <p:spPr>
          <a:xfrm>
            <a:off x="435600" y="4669560"/>
            <a:ext cx="637308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Faites-vous confiance au Ministre de l’Education nationale Jean-Michel Blanquer pour…? </a:t>
            </a:r>
            <a:endParaRPr b="0" lang="fr-FR" sz="1200" spc="-1" strike="noStrike">
              <a:latin typeface="Arial"/>
            </a:endParaRPr>
          </a:p>
        </p:txBody>
      </p:sp>
      <p:graphicFrame>
        <p:nvGraphicFramePr>
          <p:cNvPr id="464" name="Table 3"/>
          <p:cNvGraphicFramePr/>
          <p:nvPr/>
        </p:nvGraphicFramePr>
        <p:xfrm>
          <a:off x="-14400" y="4197600"/>
          <a:ext cx="9157680" cy="270000"/>
        </p:xfrm>
        <a:graphic>
          <a:graphicData uri="http://schemas.openxmlformats.org/drawingml/2006/table">
            <a:tbl>
              <a:tblPr/>
              <a:tblGrid>
                <a:gridCol w="1831680"/>
                <a:gridCol w="1831680"/>
                <a:gridCol w="1831680"/>
                <a:gridCol w="2085480"/>
                <a:gridCol w="1577520"/>
              </a:tblGrid>
              <a:tr h="270360">
                <a:tc>
                  <a:txBody>
                    <a:bodyPr/>
                    <a:p>
                      <a:pPr algn="ctr">
                        <a:lnSpc>
                          <a:spcPct val="100000"/>
                        </a:lnSpc>
                      </a:pPr>
                      <a:r>
                        <a:rPr b="1" lang="fr-FR" sz="1400" spc="-1" strike="noStrike">
                          <a:solidFill>
                            <a:srgbClr val="ffffff"/>
                          </a:solidFill>
                          <a:latin typeface="Calibri"/>
                        </a:rPr>
                        <a:t>Tout à fait confiance</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400" spc="-1" strike="noStrike">
                          <a:solidFill>
                            <a:srgbClr val="ffffff"/>
                          </a:solidFill>
                          <a:latin typeface="Calibri"/>
                        </a:rPr>
                        <a:t>Plutôt confiance</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400" spc="-1" strike="noStrike">
                          <a:solidFill>
                            <a:srgbClr val="ffffff"/>
                          </a:solidFill>
                          <a:latin typeface="Calibri"/>
                        </a:rPr>
                        <a:t>Plutôt pas confiance</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400" spc="-1" strike="noStrike">
                          <a:solidFill>
                            <a:srgbClr val="ffffff"/>
                          </a:solidFill>
                          <a:latin typeface="Calibri"/>
                        </a:rPr>
                        <a:t>Pas du tout confiance</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c>
                  <a:txBody>
                    <a:bodyPr/>
                    <a:p>
                      <a:pPr algn="ctr">
                        <a:lnSpc>
                          <a:spcPct val="100000"/>
                        </a:lnSpc>
                      </a:pPr>
                      <a:r>
                        <a:rPr b="1" lang="fr-FR" sz="1400" spc="-1" strike="noStrike">
                          <a:solidFill>
                            <a:srgbClr val="ffffff"/>
                          </a:solidFill>
                          <a:latin typeface="Calibri"/>
                        </a:rPr>
                        <a:t>(Nsp)</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a6a6a6"/>
                    </a:solidFill>
                  </a:tcPr>
                </a:tc>
              </a:tr>
            </a:tbl>
          </a:graphicData>
        </a:graphic>
      </p:graphicFrame>
      <p:graphicFrame>
        <p:nvGraphicFramePr>
          <p:cNvPr id="465" name="Graphique 7"/>
          <p:cNvGraphicFramePr/>
          <p:nvPr/>
        </p:nvGraphicFramePr>
        <p:xfrm>
          <a:off x="714240" y="747360"/>
          <a:ext cx="3742920" cy="3313800"/>
        </p:xfrm>
        <a:graphic>
          <a:graphicData uri="http://schemas.openxmlformats.org/drawingml/2006/chart">
            <c:chart xmlns:c="http://schemas.openxmlformats.org/drawingml/2006/chart" xmlns:r="http://schemas.openxmlformats.org/officeDocument/2006/relationships" r:id="rId1"/>
          </a:graphicData>
        </a:graphic>
      </p:graphicFrame>
      <p:sp>
        <p:nvSpPr>
          <p:cNvPr id="466" name="CustomShape 4"/>
          <p:cNvSpPr/>
          <p:nvPr/>
        </p:nvSpPr>
        <p:spPr>
          <a:xfrm>
            <a:off x="1426320" y="3456360"/>
            <a:ext cx="2151360" cy="487440"/>
          </a:xfrm>
          <a:prstGeom prst="rect">
            <a:avLst/>
          </a:prstGeom>
          <a:noFill/>
          <a:ln>
            <a:noFill/>
          </a:ln>
        </p:spPr>
        <p:style>
          <a:lnRef idx="0"/>
          <a:fillRef idx="0"/>
          <a:effectRef idx="0"/>
          <a:fontRef idx="minor"/>
        </p:style>
        <p:txBody>
          <a:bodyPr lIns="0" rIns="0" tIns="0" bIns="0"/>
          <a:p>
            <a:pPr marL="4680" algn="ctr">
              <a:lnSpc>
                <a:spcPct val="100000"/>
              </a:lnSpc>
            </a:pPr>
            <a:r>
              <a:rPr b="1" lang="fr-FR" sz="2000" spc="-1" strike="noStrike">
                <a:solidFill>
                  <a:srgbClr val="213946"/>
                </a:solidFill>
                <a:latin typeface="Calibri"/>
                <a:ea typeface="DejaVu Sans"/>
              </a:rPr>
              <a:t>Confiance 31%</a:t>
            </a:r>
            <a:endParaRPr b="0" lang="fr-FR" sz="2000" spc="-1" strike="noStrike">
              <a:latin typeface="Arial"/>
            </a:endParaRPr>
          </a:p>
          <a:p>
            <a:pPr marL="4680" algn="ctr">
              <a:lnSpc>
                <a:spcPct val="100000"/>
              </a:lnSpc>
            </a:pPr>
            <a:r>
              <a:rPr b="1" lang="fr-FR" sz="1200" spc="-1" strike="noStrike">
                <a:solidFill>
                  <a:srgbClr val="213946"/>
                </a:solidFill>
                <a:latin typeface="Calibri"/>
                <a:ea typeface="DejaVu Sans"/>
              </a:rPr>
              <a:t>Proches du SNES 21%</a:t>
            </a:r>
            <a:endParaRPr b="0" lang="fr-FR" sz="1200" spc="-1" strike="noStrike">
              <a:latin typeface="Arial"/>
            </a:endParaRPr>
          </a:p>
        </p:txBody>
      </p:sp>
      <p:sp>
        <p:nvSpPr>
          <p:cNvPr id="467" name="CustomShape 5"/>
          <p:cNvSpPr/>
          <p:nvPr/>
        </p:nvSpPr>
        <p:spPr>
          <a:xfrm>
            <a:off x="1002240" y="651960"/>
            <a:ext cx="2892960" cy="486720"/>
          </a:xfrm>
          <a:prstGeom prst="rect">
            <a:avLst/>
          </a:prstGeom>
          <a:noFill/>
          <a:ln>
            <a:noFill/>
          </a:ln>
        </p:spPr>
        <p:style>
          <a:lnRef idx="0"/>
          <a:fillRef idx="0"/>
          <a:effectRef idx="0"/>
          <a:fontRef idx="minor"/>
        </p:style>
        <p:txBody>
          <a:bodyPr lIns="0" rIns="0" tIns="0" bIns="0"/>
          <a:p>
            <a:pPr marL="4680" algn="ctr">
              <a:lnSpc>
                <a:spcPct val="100000"/>
              </a:lnSpc>
            </a:pPr>
            <a:r>
              <a:rPr b="1" lang="fr-FR" sz="1600" spc="-1" strike="noStrike">
                <a:solidFill>
                  <a:srgbClr val="232323"/>
                </a:solidFill>
                <a:latin typeface="Calibri"/>
                <a:ea typeface="DejaVu Sans"/>
              </a:rPr>
              <a:t>PRENDRE EN COMPTE LES ATTENTES DES ENSEIGNANTS</a:t>
            </a:r>
            <a:endParaRPr b="0" lang="fr-FR" sz="1600" spc="-1" strike="noStrike">
              <a:latin typeface="Arial"/>
            </a:endParaRPr>
          </a:p>
        </p:txBody>
      </p:sp>
      <p:graphicFrame>
        <p:nvGraphicFramePr>
          <p:cNvPr id="468" name="Graphique 11"/>
          <p:cNvGraphicFramePr/>
          <p:nvPr/>
        </p:nvGraphicFramePr>
        <p:xfrm>
          <a:off x="4656240" y="700200"/>
          <a:ext cx="3742920" cy="3313800"/>
        </p:xfrm>
        <a:graphic>
          <a:graphicData uri="http://schemas.openxmlformats.org/drawingml/2006/chart">
            <c:chart xmlns:c="http://schemas.openxmlformats.org/drawingml/2006/chart" xmlns:r="http://schemas.openxmlformats.org/officeDocument/2006/relationships" r:id="rId2"/>
          </a:graphicData>
        </a:graphic>
      </p:graphicFrame>
      <p:sp>
        <p:nvSpPr>
          <p:cNvPr id="469" name="CustomShape 6"/>
          <p:cNvSpPr/>
          <p:nvPr/>
        </p:nvSpPr>
        <p:spPr>
          <a:xfrm>
            <a:off x="5451840" y="3456360"/>
            <a:ext cx="2151360" cy="792360"/>
          </a:xfrm>
          <a:prstGeom prst="rect">
            <a:avLst/>
          </a:prstGeom>
          <a:noFill/>
          <a:ln>
            <a:noFill/>
          </a:ln>
        </p:spPr>
        <p:style>
          <a:lnRef idx="0"/>
          <a:fillRef idx="0"/>
          <a:effectRef idx="0"/>
          <a:fontRef idx="minor"/>
        </p:style>
        <p:txBody>
          <a:bodyPr lIns="0" rIns="0" tIns="0" bIns="0"/>
          <a:p>
            <a:pPr marL="4680" algn="ctr">
              <a:lnSpc>
                <a:spcPct val="100000"/>
              </a:lnSpc>
            </a:pPr>
            <a:r>
              <a:rPr b="1" lang="fr-FR" sz="2000" spc="-1" strike="noStrike">
                <a:solidFill>
                  <a:srgbClr val="213946"/>
                </a:solidFill>
                <a:latin typeface="Calibri"/>
                <a:ea typeface="DejaVu Sans"/>
              </a:rPr>
              <a:t>Confiance 45%</a:t>
            </a:r>
            <a:endParaRPr b="0" lang="fr-FR" sz="2000" spc="-1" strike="noStrike">
              <a:latin typeface="Arial"/>
            </a:endParaRPr>
          </a:p>
          <a:p>
            <a:pPr marL="4680" algn="ctr">
              <a:lnSpc>
                <a:spcPct val="100000"/>
              </a:lnSpc>
            </a:pPr>
            <a:r>
              <a:rPr b="1" lang="fr-FR" sz="1200" spc="-1" strike="noStrike">
                <a:solidFill>
                  <a:srgbClr val="213946"/>
                </a:solidFill>
                <a:latin typeface="Calibri"/>
                <a:ea typeface="DejaVu Sans"/>
              </a:rPr>
              <a:t>Proches du SNES 37%</a:t>
            </a:r>
            <a:endParaRPr b="0" lang="fr-FR" sz="1200" spc="-1" strike="noStrike">
              <a:latin typeface="Arial"/>
            </a:endParaRPr>
          </a:p>
          <a:p>
            <a:pPr marL="4680" algn="ctr">
              <a:lnSpc>
                <a:spcPct val="100000"/>
              </a:lnSpc>
            </a:pPr>
            <a:endParaRPr b="0" lang="fr-FR" sz="1200" spc="-1" strike="noStrike">
              <a:latin typeface="Arial"/>
            </a:endParaRPr>
          </a:p>
        </p:txBody>
      </p:sp>
      <p:sp>
        <p:nvSpPr>
          <p:cNvPr id="470" name="CustomShape 7"/>
          <p:cNvSpPr/>
          <p:nvPr/>
        </p:nvSpPr>
        <p:spPr>
          <a:xfrm>
            <a:off x="5095440" y="651960"/>
            <a:ext cx="2673360" cy="486720"/>
          </a:xfrm>
          <a:prstGeom prst="rect">
            <a:avLst/>
          </a:prstGeom>
          <a:noFill/>
          <a:ln>
            <a:noFill/>
          </a:ln>
        </p:spPr>
        <p:style>
          <a:lnRef idx="0"/>
          <a:fillRef idx="0"/>
          <a:effectRef idx="0"/>
          <a:fontRef idx="minor"/>
        </p:style>
        <p:txBody>
          <a:bodyPr lIns="0" rIns="0" tIns="0" bIns="0"/>
          <a:p>
            <a:pPr marL="4680" algn="ctr">
              <a:lnSpc>
                <a:spcPct val="100000"/>
              </a:lnSpc>
            </a:pPr>
            <a:r>
              <a:rPr b="1" lang="fr-FR" sz="1600" spc="-1" strike="noStrike">
                <a:solidFill>
                  <a:srgbClr val="232323"/>
                </a:solidFill>
                <a:latin typeface="Calibri"/>
                <a:ea typeface="DejaVu Sans"/>
              </a:rPr>
              <a:t>METTRE EN PLACE LES RÉFORMES NÉCESSAIRES</a:t>
            </a:r>
            <a:endParaRPr b="0" lang="fr-FR" sz="16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CustomShape 1"/>
          <p:cNvSpPr/>
          <p:nvPr/>
        </p:nvSpPr>
        <p:spPr>
          <a:xfrm>
            <a:off x="4605120" y="1737000"/>
            <a:ext cx="3458520" cy="1461600"/>
          </a:xfrm>
          <a:prstGeom prst="rect">
            <a:avLst/>
          </a:prstGeom>
          <a:noFill/>
          <a:ln>
            <a:noFill/>
          </a:ln>
        </p:spPr>
        <p:style>
          <a:lnRef idx="0"/>
          <a:fillRef idx="0"/>
          <a:effectRef idx="0"/>
          <a:fontRef idx="minor"/>
        </p:style>
        <p:txBody>
          <a:bodyPr lIns="0" rIns="0" tIns="0" bIns="0" anchor="ctr">
            <a:normAutofit/>
          </a:bodyPr>
          <a:p>
            <a:pPr>
              <a:lnSpc>
                <a:spcPct val="100000"/>
              </a:lnSpc>
            </a:pPr>
            <a:r>
              <a:rPr b="1" lang="fr-FR" sz="3200" spc="-1" strike="noStrike" cap="all">
                <a:solidFill>
                  <a:srgbClr val="232323"/>
                </a:solidFill>
                <a:latin typeface="Calibri"/>
                <a:ea typeface="DejaVu Sans"/>
              </a:rPr>
              <a:t>PARTIE 4 </a:t>
            </a:r>
            <a:endParaRPr b="0" lang="fr-FR" sz="3200" spc="-1" strike="noStrike">
              <a:latin typeface="Arial"/>
            </a:endParaRPr>
          </a:p>
          <a:p>
            <a:pPr>
              <a:lnSpc>
                <a:spcPct val="100000"/>
              </a:lnSpc>
            </a:pPr>
            <a:r>
              <a:rPr b="0" lang="fr-FR" sz="2800" spc="-1" strike="noStrike" cap="all">
                <a:solidFill>
                  <a:srgbClr val="232323"/>
                </a:solidFill>
                <a:latin typeface="Calibri"/>
                <a:ea typeface="DejaVu Sans"/>
              </a:rPr>
              <a:t>les RELATIONS </a:t>
            </a:r>
            <a:br/>
            <a:r>
              <a:rPr b="0" lang="fr-FR" sz="2800" spc="-1" strike="noStrike" cap="all">
                <a:solidFill>
                  <a:srgbClr val="232323"/>
                </a:solidFill>
                <a:latin typeface="Calibri"/>
                <a:ea typeface="DejaVu Sans"/>
              </a:rPr>
              <a:t>AVEC LA Hiérarchie</a:t>
            </a:r>
            <a:endParaRPr b="0" lang="fr-FR" sz="2800" spc="-1" strike="noStrike">
              <a:latin typeface="Arial"/>
            </a:endParaRPr>
          </a:p>
        </p:txBody>
      </p:sp>
      <p:pic>
        <p:nvPicPr>
          <p:cNvPr id="472" name="Espace réservé pour une image  7" descr=""/>
          <p:cNvPicPr/>
          <p:nvPr/>
        </p:nvPicPr>
        <p:blipFill>
          <a:blip r:embed="rId1"/>
          <a:srcRect l="21566" t="0" r="21566" b="0"/>
          <a:stretch/>
        </p:blipFill>
        <p:spPr>
          <a:xfrm>
            <a:off x="0" y="-9000"/>
            <a:ext cx="4392000" cy="515160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241200" y="2232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Le rôle des hiérarchies</a:t>
            </a:r>
            <a:endParaRPr b="0" lang="fr-FR" sz="2000" spc="-1" strike="noStrike">
              <a:latin typeface="Arial"/>
            </a:endParaRPr>
          </a:p>
        </p:txBody>
      </p:sp>
      <p:sp>
        <p:nvSpPr>
          <p:cNvPr id="474" name="CustomShape 2"/>
          <p:cNvSpPr/>
          <p:nvPr/>
        </p:nvSpPr>
        <p:spPr>
          <a:xfrm>
            <a:off x="435600" y="4669560"/>
            <a:ext cx="7880760" cy="317520"/>
          </a:xfrm>
          <a:prstGeom prst="rect">
            <a:avLst/>
          </a:prstGeom>
          <a:solidFill>
            <a:srgbClr val="ffffff"/>
          </a:solid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Nous allons maintenant évoquer le rôle des différentes hiérarchies existant dans la profession, comme les chefs d’établissement ou les inspecteurs. Etes-vous plutôt d’accord ou plutôt pas d’accord avec les affirmations suivantes ?</a:t>
            </a:r>
            <a:endParaRPr b="0" lang="fr-FR" sz="1200" spc="-1" strike="noStrike">
              <a:latin typeface="Arial"/>
            </a:endParaRPr>
          </a:p>
        </p:txBody>
      </p:sp>
      <p:graphicFrame>
        <p:nvGraphicFramePr>
          <p:cNvPr id="475" name="Graphique 14"/>
          <p:cNvGraphicFramePr/>
          <p:nvPr/>
        </p:nvGraphicFramePr>
        <p:xfrm>
          <a:off x="3678480" y="1374840"/>
          <a:ext cx="2872080" cy="25999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76" name="Table 3"/>
          <p:cNvGraphicFramePr/>
          <p:nvPr/>
        </p:nvGraphicFramePr>
        <p:xfrm>
          <a:off x="156600" y="1311480"/>
          <a:ext cx="3521160" cy="2726640"/>
        </p:xfrm>
        <a:graphic>
          <a:graphicData uri="http://schemas.openxmlformats.org/drawingml/2006/table">
            <a:tbl>
              <a:tblPr/>
              <a:tblGrid>
                <a:gridCol w="3521520"/>
              </a:tblGrid>
              <a:tr h="909000">
                <a:tc>
                  <a:txBody>
                    <a:bodyPr lIns="6840" rIns="6840"/>
                    <a:p>
                      <a:pPr algn="r">
                        <a:lnSpc>
                          <a:spcPct val="100000"/>
                        </a:lnSpc>
                      </a:pPr>
                      <a:r>
                        <a:rPr b="0" lang="fr-FR" sz="1400" spc="-1" strike="noStrike">
                          <a:solidFill>
                            <a:srgbClr val="000000"/>
                          </a:solidFill>
                          <a:latin typeface="Calibri"/>
                        </a:rPr>
                        <a:t>Le chef d’établissement joue un rôle important dans l’augmentation de la charge de travail</a:t>
                      </a:r>
                      <a:endParaRPr b="0" lang="fr-FR" sz="14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noFill/>
                  </a:tcPr>
                </a:tc>
              </a:tr>
              <a:tr h="909000">
                <a:tc>
                  <a:txBody>
                    <a:bodyPr lIns="6840" rIns="6840"/>
                    <a:p>
                      <a:pPr algn="r">
                        <a:lnSpc>
                          <a:spcPct val="100000"/>
                        </a:lnSpc>
                      </a:pPr>
                      <a:r>
                        <a:rPr b="0" lang="fr-FR" sz="1400" spc="-1" strike="noStrike">
                          <a:solidFill>
                            <a:srgbClr val="000000"/>
                          </a:solidFill>
                          <a:latin typeface="Calibri"/>
                        </a:rPr>
                        <a:t>Le poids hiérarchique des inspecteurs, avec les injonctions qui en découlent, est devenu excessif</a:t>
                      </a:r>
                      <a:endParaRPr b="0" lang="fr-FR" sz="14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909000">
                <a:tc>
                  <a:txBody>
                    <a:bodyPr lIns="6840" rIns="6840"/>
                    <a:p>
                      <a:pPr algn="r">
                        <a:lnSpc>
                          <a:spcPct val="100000"/>
                        </a:lnSpc>
                      </a:pPr>
                      <a:r>
                        <a:rPr b="0" lang="fr-FR" sz="1400" spc="-1" strike="noStrike">
                          <a:solidFill>
                            <a:srgbClr val="000000"/>
                          </a:solidFill>
                          <a:latin typeface="Calibri"/>
                        </a:rPr>
                        <a:t>Les chefs d’établissement interviennent trop dans le domaine pédagogique au détriment de la liberté des enseignants</a:t>
                      </a:r>
                      <a:endParaRPr b="0" lang="fr-FR" sz="1400" spc="-1" strike="noStrike">
                        <a:latin typeface="Arial"/>
                      </a:endParaRPr>
                    </a:p>
                  </a:txBody>
                  <a:tcPr marL="6840" marR="68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477" name="Table 4"/>
          <p:cNvGraphicFramePr/>
          <p:nvPr/>
        </p:nvGraphicFramePr>
        <p:xfrm>
          <a:off x="6355080" y="756360"/>
          <a:ext cx="2677320" cy="3175560"/>
        </p:xfrm>
        <a:graphic>
          <a:graphicData uri="http://schemas.openxmlformats.org/drawingml/2006/table">
            <a:tbl>
              <a:tblPr/>
              <a:tblGrid>
                <a:gridCol w="892440"/>
                <a:gridCol w="892440"/>
                <a:gridCol w="892800"/>
              </a:tblGrid>
              <a:tr h="664560">
                <a:tc>
                  <a:txBody>
                    <a:bodyPr/>
                    <a:p>
                      <a:pPr algn="ctr">
                        <a:lnSpc>
                          <a:spcPct val="100000"/>
                        </a:lnSpc>
                      </a:pPr>
                      <a:r>
                        <a:rPr b="1" lang="fr-FR" sz="1200" spc="-1" strike="noStrike">
                          <a:solidFill>
                            <a:srgbClr val="232323"/>
                          </a:solidFill>
                          <a:latin typeface="Calibri"/>
                        </a:rPr>
                        <a:t>Evolution / 2014</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c>
                  <a:txBody>
                    <a:bodyPr/>
                    <a:p>
                      <a:pPr algn="ctr">
                        <a:lnSpc>
                          <a:spcPct val="100000"/>
                        </a:lnSpc>
                      </a:pPr>
                      <a:r>
                        <a:rPr b="1" lang="fr-FR" sz="1200" spc="-1" strike="noStrike">
                          <a:solidFill>
                            <a:srgbClr val="232323"/>
                          </a:solidFill>
                          <a:latin typeface="Calibri"/>
                        </a:rPr>
                        <a:t>Collège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c>
                  <a:txBody>
                    <a:bodyPr/>
                    <a:p>
                      <a:pPr algn="ctr">
                        <a:lnSpc>
                          <a:spcPct val="100000"/>
                        </a:lnSpc>
                      </a:pPr>
                      <a:r>
                        <a:rPr b="1" lang="fr-FR" sz="1200" spc="-1" strike="noStrike">
                          <a:solidFill>
                            <a:srgbClr val="232323"/>
                          </a:solidFill>
                          <a:latin typeface="Calibri"/>
                        </a:rPr>
                        <a:t>Lycée</a:t>
                      </a:r>
                      <a:endParaRPr b="0" lang="fr-FR" sz="12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r h="837000">
                <a:tc>
                  <a:txBody>
                    <a:bodyPr lIns="9360" rIns="9360"/>
                    <a:p>
                      <a:pPr algn="ctr">
                        <a:lnSpc>
                          <a:spcPct val="100000"/>
                        </a:lnSpc>
                      </a:pPr>
                      <a:r>
                        <a:rPr b="1" lang="fr-FR" sz="1600" spc="-1" strike="noStrike">
                          <a:solidFill>
                            <a:srgbClr val="c00000"/>
                          </a:solidFill>
                          <a:latin typeface="Calibri"/>
                        </a:rPr>
                        <a:t>+10</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c>
                  <a:txBody>
                    <a:bodyPr lIns="9360" rIns="9360"/>
                    <a:p>
                      <a:pPr algn="ctr">
                        <a:lnSpc>
                          <a:spcPct val="100000"/>
                        </a:lnSpc>
                      </a:pPr>
                      <a:r>
                        <a:rPr b="0" lang="fr-FR" sz="1600" spc="-1" strike="noStrike">
                          <a:solidFill>
                            <a:srgbClr val="232323"/>
                          </a:solidFill>
                          <a:latin typeface="Calibri"/>
                        </a:rPr>
                        <a:t>72%</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solidFill>
                      <a:srgbClr val="feeece"/>
                    </a:solidFill>
                  </a:tcPr>
                </a:tc>
                <a:tc>
                  <a:txBody>
                    <a:bodyPr lIns="9360" rIns="9360"/>
                    <a:p>
                      <a:pPr algn="ctr">
                        <a:lnSpc>
                          <a:spcPct val="100000"/>
                        </a:lnSpc>
                      </a:pPr>
                      <a:r>
                        <a:rPr b="0" lang="fr-FR" sz="1600" spc="-1" strike="noStrike">
                          <a:solidFill>
                            <a:srgbClr val="232323"/>
                          </a:solidFill>
                          <a:latin typeface="Calibri"/>
                        </a:rPr>
                        <a:t>66%</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r>
              <a:tr h="837000">
                <a:tc>
                  <a:txBody>
                    <a:bodyPr lIns="9360" rIns="9360"/>
                    <a:p>
                      <a:pPr algn="ctr">
                        <a:lnSpc>
                          <a:spcPct val="100000"/>
                        </a:lnSpc>
                      </a:pPr>
                      <a:r>
                        <a:rPr b="1" lang="fr-FR" sz="1600" spc="-1" strike="noStrike">
                          <a:solidFill>
                            <a:srgbClr val="c00000"/>
                          </a:solidFill>
                          <a:latin typeface="Calibri"/>
                        </a:rPr>
                        <a:t>+15</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56%</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solidFill>
                      <a:srgbClr val="feeece"/>
                    </a:solidFill>
                  </a:tcPr>
                </a:tc>
                <a:tc>
                  <a:txBody>
                    <a:bodyPr lIns="9360" rIns="9360"/>
                    <a:p>
                      <a:pPr algn="ctr">
                        <a:lnSpc>
                          <a:spcPct val="100000"/>
                        </a:lnSpc>
                      </a:pPr>
                      <a:r>
                        <a:rPr b="0" lang="fr-FR" sz="1600" spc="-1" strike="noStrike">
                          <a:solidFill>
                            <a:srgbClr val="232323"/>
                          </a:solidFill>
                          <a:latin typeface="Calibri"/>
                        </a:rPr>
                        <a:t>51%</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r>
              <a:tr h="837360">
                <a:tc>
                  <a:txBody>
                    <a:bodyPr lIns="9360" rIns="9360"/>
                    <a:p>
                      <a:pPr algn="ctr">
                        <a:lnSpc>
                          <a:spcPct val="100000"/>
                        </a:lnSpc>
                      </a:pPr>
                      <a:r>
                        <a:rPr b="1" lang="fr-FR" sz="1600" spc="-1" strike="noStrike">
                          <a:solidFill>
                            <a:srgbClr val="c00000"/>
                          </a:solidFill>
                          <a:latin typeface="Calibri"/>
                        </a:rPr>
                        <a:t>+23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40%</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a:p>
                      <a:pPr algn="ctr">
                        <a:lnSpc>
                          <a:spcPct val="100000"/>
                        </a:lnSpc>
                      </a:pPr>
                      <a:r>
                        <a:rPr b="0" lang="fr-FR" sz="1600" spc="-1" strike="noStrike">
                          <a:solidFill>
                            <a:srgbClr val="232323"/>
                          </a:solidFill>
                          <a:latin typeface="Calibri"/>
                        </a:rPr>
                        <a:t>43%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r>
            </a:tbl>
          </a:graphicData>
        </a:graphic>
      </p:graphicFrame>
      <p:sp>
        <p:nvSpPr>
          <p:cNvPr id="478" name="CustomShape 5"/>
          <p:cNvSpPr/>
          <p:nvPr/>
        </p:nvSpPr>
        <p:spPr>
          <a:xfrm>
            <a:off x="3739680" y="973080"/>
            <a:ext cx="2748960" cy="243360"/>
          </a:xfrm>
          <a:prstGeom prst="rect">
            <a:avLst/>
          </a:prstGeom>
          <a:noFill/>
          <a:ln>
            <a:noFill/>
          </a:ln>
        </p:spPr>
        <p:style>
          <a:lnRef idx="0"/>
          <a:fillRef idx="0"/>
          <a:effectRef idx="0"/>
          <a:fontRef idx="minor"/>
        </p:style>
        <p:txBody>
          <a:bodyPr lIns="0" rIns="0" tIns="0" bIns="0"/>
          <a:p>
            <a:pPr marL="4680">
              <a:lnSpc>
                <a:spcPct val="100000"/>
              </a:lnSpc>
            </a:pPr>
            <a:r>
              <a:rPr b="1" lang="fr-FR" sz="1600" spc="-1" strike="noStrike">
                <a:solidFill>
                  <a:srgbClr val="232323"/>
                </a:solidFill>
                <a:latin typeface="Calibri"/>
                <a:ea typeface="DejaVu Sans"/>
              </a:rPr>
              <a:t>Réponses « Plutôt d’accord »</a:t>
            </a:r>
            <a:endParaRPr b="0" lang="fr-FR" sz="16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79" name="Graphique 14"/>
          <p:cNvGraphicFramePr/>
          <p:nvPr/>
        </p:nvGraphicFramePr>
        <p:xfrm>
          <a:off x="4651560" y="483480"/>
          <a:ext cx="3362760" cy="32864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80" name="Graphique 8"/>
          <p:cNvGraphicFramePr/>
          <p:nvPr/>
        </p:nvGraphicFramePr>
        <p:xfrm>
          <a:off x="107280" y="1121400"/>
          <a:ext cx="3587040" cy="3190680"/>
        </p:xfrm>
        <a:graphic>
          <a:graphicData uri="http://schemas.openxmlformats.org/drawingml/2006/chart">
            <c:chart xmlns:c="http://schemas.openxmlformats.org/drawingml/2006/chart" xmlns:r="http://schemas.openxmlformats.org/officeDocument/2006/relationships" r:id="rId2"/>
          </a:graphicData>
        </a:graphic>
      </p:graphicFrame>
      <p:sp>
        <p:nvSpPr>
          <p:cNvPr id="481" name="CustomShape 1"/>
          <p:cNvSpPr/>
          <p:nvPr/>
        </p:nvSpPr>
        <p:spPr>
          <a:xfrm>
            <a:off x="234000" y="2106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 création d’une instance collective dédiée aux questions pédagogiques </a:t>
            </a:r>
            <a:endParaRPr b="0" lang="fr-FR" sz="2000" spc="-1" strike="noStrike">
              <a:latin typeface="Arial"/>
            </a:endParaRPr>
          </a:p>
        </p:txBody>
      </p:sp>
      <p:sp>
        <p:nvSpPr>
          <p:cNvPr id="482" name="CustomShape 2"/>
          <p:cNvSpPr/>
          <p:nvPr/>
        </p:nvSpPr>
        <p:spPr>
          <a:xfrm>
            <a:off x="435600" y="4574160"/>
            <a:ext cx="6304320" cy="42984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Êtes-vous favorable ou opposé à ce qu’une instance collective existe au sein de chaque établissement pour débattre des questions pédagogiques, composée d’enseignants et du chef d’établissement ? </a:t>
            </a:r>
            <a:endParaRPr b="0" lang="fr-FR" sz="1200" spc="-1" strike="noStrike">
              <a:latin typeface="Arial"/>
            </a:endParaRPr>
          </a:p>
        </p:txBody>
      </p:sp>
      <p:graphicFrame>
        <p:nvGraphicFramePr>
          <p:cNvPr id="483" name="Table 3"/>
          <p:cNvGraphicFramePr/>
          <p:nvPr/>
        </p:nvGraphicFramePr>
        <p:xfrm>
          <a:off x="-14400" y="4112280"/>
          <a:ext cx="9158040" cy="270000"/>
        </p:xfrm>
        <a:graphic>
          <a:graphicData uri="http://schemas.openxmlformats.org/drawingml/2006/table">
            <a:tbl>
              <a:tblPr/>
              <a:tblGrid>
                <a:gridCol w="1831680"/>
                <a:gridCol w="1831680"/>
                <a:gridCol w="1831680"/>
                <a:gridCol w="1831680"/>
                <a:gridCol w="1831680"/>
              </a:tblGrid>
              <a:tr h="270360">
                <a:tc>
                  <a:txBody>
                    <a:bodyPr/>
                    <a:p>
                      <a:pPr algn="ctr">
                        <a:lnSpc>
                          <a:spcPct val="100000"/>
                        </a:lnSpc>
                      </a:pPr>
                      <a:r>
                        <a:rPr b="1" lang="fr-FR" sz="1400" spc="-1" strike="noStrike">
                          <a:solidFill>
                            <a:srgbClr val="ffffff"/>
                          </a:solidFill>
                          <a:latin typeface="Calibri"/>
                        </a:rPr>
                        <a:t>Tout à fait favorable</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400" spc="-1" strike="noStrike">
                          <a:solidFill>
                            <a:srgbClr val="ffffff"/>
                          </a:solidFill>
                          <a:latin typeface="Calibri"/>
                        </a:rPr>
                        <a:t>Plutôt favorable</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400" spc="-1" strike="noStrike">
                          <a:solidFill>
                            <a:srgbClr val="ffffff"/>
                          </a:solidFill>
                          <a:latin typeface="Calibri"/>
                        </a:rPr>
                        <a:t>Plutôt opposé</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400" spc="-1" strike="noStrike">
                          <a:solidFill>
                            <a:srgbClr val="ffffff"/>
                          </a:solidFill>
                          <a:latin typeface="Calibri"/>
                        </a:rPr>
                        <a:t>Tout à fait opposé</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c>
                  <a:txBody>
                    <a:bodyPr/>
                    <a:p>
                      <a:pPr algn="ctr">
                        <a:lnSpc>
                          <a:spcPct val="100000"/>
                        </a:lnSpc>
                      </a:pPr>
                      <a:r>
                        <a:rPr b="1" lang="fr-FR" sz="1400" spc="-1" strike="noStrike">
                          <a:solidFill>
                            <a:srgbClr val="ffffff"/>
                          </a:solidFill>
                          <a:latin typeface="Calibri"/>
                        </a:rPr>
                        <a:t>(Nsp)</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a6a6a6"/>
                    </a:solidFill>
                  </a:tcPr>
                </a:tc>
              </a:tr>
            </a:tbl>
          </a:graphicData>
        </a:graphic>
      </p:graphicFrame>
      <p:sp>
        <p:nvSpPr>
          <p:cNvPr id="484" name="CustomShape 4"/>
          <p:cNvSpPr/>
          <p:nvPr/>
        </p:nvSpPr>
        <p:spPr>
          <a:xfrm>
            <a:off x="435600" y="659160"/>
            <a:ext cx="3170160" cy="548280"/>
          </a:xfrm>
          <a:prstGeom prst="rect">
            <a:avLst/>
          </a:prstGeom>
          <a:noFill/>
          <a:ln>
            <a:noFill/>
          </a:ln>
        </p:spPr>
        <p:style>
          <a:lnRef idx="0"/>
          <a:fillRef idx="0"/>
          <a:effectRef idx="0"/>
          <a:fontRef idx="minor"/>
        </p:style>
        <p:txBody>
          <a:bodyPr lIns="0" rIns="0" tIns="0" bIns="0"/>
          <a:p>
            <a:pPr marL="4680" algn="ctr">
              <a:lnSpc>
                <a:spcPct val="100000"/>
              </a:lnSpc>
            </a:pPr>
            <a:r>
              <a:rPr b="1" lang="fr-FR" sz="2400" spc="-1" strike="noStrike">
                <a:solidFill>
                  <a:srgbClr val="213946"/>
                </a:solidFill>
                <a:latin typeface="Calibri"/>
                <a:ea typeface="DejaVu Sans"/>
              </a:rPr>
              <a:t>Favorable 73% </a:t>
            </a:r>
            <a:endParaRPr b="0" lang="fr-FR" sz="2400" spc="-1" strike="noStrike">
              <a:latin typeface="Arial"/>
            </a:endParaRPr>
          </a:p>
          <a:p>
            <a:pPr marL="4680" algn="ctr">
              <a:lnSpc>
                <a:spcPct val="100000"/>
              </a:lnSpc>
            </a:pPr>
            <a:r>
              <a:rPr b="1" lang="fr-FR" sz="1200" spc="-1" strike="noStrike">
                <a:solidFill>
                  <a:srgbClr val="213946"/>
                </a:solidFill>
                <a:latin typeface="Calibri"/>
                <a:ea typeface="DejaVu Sans"/>
              </a:rPr>
              <a:t>(-1 point /2014)</a:t>
            </a:r>
            <a:endParaRPr b="0" lang="fr-FR" sz="1200" spc="-1" strike="noStrike">
              <a:latin typeface="Arial"/>
            </a:endParaRPr>
          </a:p>
        </p:txBody>
      </p:sp>
      <p:graphicFrame>
        <p:nvGraphicFramePr>
          <p:cNvPr id="485" name="Table 5"/>
          <p:cNvGraphicFramePr/>
          <p:nvPr/>
        </p:nvGraphicFramePr>
        <p:xfrm>
          <a:off x="7888680" y="835920"/>
          <a:ext cx="1032840" cy="2927520"/>
        </p:xfrm>
        <a:graphic>
          <a:graphicData uri="http://schemas.openxmlformats.org/drawingml/2006/table">
            <a:tbl>
              <a:tblPr/>
              <a:tblGrid>
                <a:gridCol w="1033200"/>
              </a:tblGrid>
              <a:tr h="400680">
                <a:tc>
                  <a:txBody>
                    <a:bodyPr/>
                    <a:p>
                      <a:pPr algn="ctr">
                        <a:lnSpc>
                          <a:spcPct val="100000"/>
                        </a:lnSpc>
                      </a:pPr>
                      <a:r>
                        <a:rPr b="1" lang="fr-FR" sz="1600" spc="-1" strike="noStrike">
                          <a:solidFill>
                            <a:srgbClr val="232323"/>
                          </a:solidFill>
                          <a:latin typeface="Calibri"/>
                        </a:rPr>
                        <a:t>Favorable</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r h="631800">
                <a:tc>
                  <a:txBody>
                    <a:bodyPr lIns="9360" rIns="9360"/>
                    <a:p>
                      <a:pPr algn="ctr">
                        <a:lnSpc>
                          <a:spcPct val="100000"/>
                        </a:lnSpc>
                      </a:pPr>
                      <a:r>
                        <a:rPr b="1" lang="fr-FR" sz="1600" spc="-1" strike="noStrike">
                          <a:solidFill>
                            <a:srgbClr val="232323"/>
                          </a:solidFill>
                          <a:latin typeface="Calibri"/>
                        </a:rPr>
                        <a:t>94%</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solidFill>
                      <a:srgbClr val="feeece"/>
                    </a:solidFill>
                  </a:tcPr>
                </a:tc>
              </a:tr>
              <a:tr h="631800">
                <a:tc>
                  <a:txBody>
                    <a:bodyPr lIns="9360" rIns="9360"/>
                    <a:p>
                      <a:pPr algn="ctr">
                        <a:lnSpc>
                          <a:spcPct val="100000"/>
                        </a:lnSpc>
                      </a:pPr>
                      <a:r>
                        <a:rPr b="1" lang="fr-FR" sz="1600" spc="-1" strike="noStrike">
                          <a:solidFill>
                            <a:srgbClr val="232323"/>
                          </a:solidFill>
                          <a:latin typeface="Calibri"/>
                        </a:rPr>
                        <a:t>73%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r>
              <a:tr h="631800">
                <a:tc>
                  <a:txBody>
                    <a:bodyPr lIns="9360" rIns="9360"/>
                    <a:p>
                      <a:pPr algn="ctr">
                        <a:lnSpc>
                          <a:spcPct val="100000"/>
                        </a:lnSpc>
                      </a:pPr>
                      <a:r>
                        <a:rPr b="1" lang="fr-FR" sz="1600" spc="-1" strike="noStrike">
                          <a:solidFill>
                            <a:srgbClr val="232323"/>
                          </a:solidFill>
                          <a:latin typeface="Calibri"/>
                        </a:rPr>
                        <a:t>71%</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r>
              <a:tr h="631800">
                <a:tc>
                  <a:txBody>
                    <a:bodyPr lIns="9360" rIns="9360"/>
                    <a:p>
                      <a:pPr algn="ctr">
                        <a:lnSpc>
                          <a:spcPct val="100000"/>
                        </a:lnSpc>
                      </a:pPr>
                      <a:r>
                        <a:rPr b="1" lang="fr-FR" sz="1600" spc="-1" strike="noStrike">
                          <a:solidFill>
                            <a:srgbClr val="232323"/>
                          </a:solidFill>
                          <a:latin typeface="Calibri"/>
                        </a:rPr>
                        <a:t>68%</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86" name="CustomShape 6"/>
          <p:cNvSpPr/>
          <p:nvPr/>
        </p:nvSpPr>
        <p:spPr>
          <a:xfrm>
            <a:off x="4848120" y="812880"/>
            <a:ext cx="2965320" cy="243360"/>
          </a:xfrm>
          <a:prstGeom prst="rect">
            <a:avLst/>
          </a:prstGeom>
          <a:noFill/>
          <a:ln>
            <a:noFill/>
          </a:ln>
        </p:spPr>
        <p:style>
          <a:lnRef idx="0"/>
          <a:fillRef idx="0"/>
          <a:effectRef idx="0"/>
          <a:fontRef idx="minor"/>
        </p:style>
        <p:txBody>
          <a:bodyPr lIns="0" rIns="0" tIns="0" bIns="0"/>
          <a:p>
            <a:pPr marL="4680" algn="ctr">
              <a:lnSpc>
                <a:spcPct val="100000"/>
              </a:lnSpc>
            </a:pPr>
            <a:r>
              <a:rPr b="1" lang="fr-FR" sz="1600" spc="-1" strike="noStrike">
                <a:solidFill>
                  <a:srgbClr val="232323"/>
                </a:solidFill>
                <a:latin typeface="Calibri"/>
                <a:ea typeface="DejaVu Sans"/>
              </a:rPr>
              <a:t>SELON L'ANCIENNETÉ</a:t>
            </a:r>
            <a:endParaRPr b="0" lang="fr-FR" sz="1600" spc="-1" strike="noStrike">
              <a:latin typeface="Arial"/>
            </a:endParaRPr>
          </a:p>
        </p:txBody>
      </p:sp>
      <p:pic>
        <p:nvPicPr>
          <p:cNvPr id="487" name="Image 13" descr=""/>
          <p:cNvPicPr/>
          <p:nvPr/>
        </p:nvPicPr>
        <p:blipFill>
          <a:blip r:embed="rId3"/>
          <a:stretch/>
        </p:blipFill>
        <p:spPr>
          <a:xfrm>
            <a:off x="3941640" y="1341360"/>
            <a:ext cx="830880" cy="626400"/>
          </a:xfrm>
          <a:prstGeom prst="rect">
            <a:avLst/>
          </a:prstGeom>
          <a:ln>
            <a:noFill/>
          </a:ln>
        </p:spPr>
      </p:pic>
      <p:pic>
        <p:nvPicPr>
          <p:cNvPr id="488" name="Image 17" descr=""/>
          <p:cNvPicPr/>
          <p:nvPr/>
        </p:nvPicPr>
        <p:blipFill>
          <a:blip r:embed="rId4"/>
          <a:stretch/>
        </p:blipFill>
        <p:spPr>
          <a:xfrm>
            <a:off x="3903480" y="1983240"/>
            <a:ext cx="869040" cy="651600"/>
          </a:xfrm>
          <a:prstGeom prst="rect">
            <a:avLst/>
          </a:prstGeom>
          <a:ln>
            <a:noFill/>
          </a:ln>
        </p:spPr>
      </p:pic>
      <p:pic>
        <p:nvPicPr>
          <p:cNvPr id="489" name="Image 18" descr=""/>
          <p:cNvPicPr/>
          <p:nvPr/>
        </p:nvPicPr>
        <p:blipFill>
          <a:blip r:embed="rId5"/>
          <a:stretch/>
        </p:blipFill>
        <p:spPr>
          <a:xfrm>
            <a:off x="3928320" y="2642040"/>
            <a:ext cx="874080" cy="627840"/>
          </a:xfrm>
          <a:prstGeom prst="rect">
            <a:avLst/>
          </a:prstGeom>
          <a:ln>
            <a:noFill/>
          </a:ln>
        </p:spPr>
      </p:pic>
      <p:pic>
        <p:nvPicPr>
          <p:cNvPr id="490" name="Image 19" descr=""/>
          <p:cNvPicPr/>
          <p:nvPr/>
        </p:nvPicPr>
        <p:blipFill>
          <a:blip r:embed="rId6"/>
          <a:stretch/>
        </p:blipFill>
        <p:spPr>
          <a:xfrm>
            <a:off x="3958560" y="3277080"/>
            <a:ext cx="814320" cy="614520"/>
          </a:xfrm>
          <a:prstGeom prst="rect">
            <a:avLst/>
          </a:prstGeom>
          <a:ln>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174960" y="204120"/>
            <a:ext cx="8654040" cy="33156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400" spc="-1" strike="noStrike">
                <a:solidFill>
                  <a:srgbClr val="a6a6a6"/>
                </a:solidFill>
                <a:latin typeface="Calibri"/>
              </a:rPr>
              <a:t>FICHE TECHNIQUE</a:t>
            </a:r>
            <a:endParaRPr b="0" lang="fr-FR" sz="2400" spc="-1" strike="noStrike">
              <a:latin typeface="Arial"/>
            </a:endParaRPr>
          </a:p>
        </p:txBody>
      </p:sp>
      <p:sp>
        <p:nvSpPr>
          <p:cNvPr id="232" name="CustomShape 2"/>
          <p:cNvSpPr/>
          <p:nvPr/>
        </p:nvSpPr>
        <p:spPr>
          <a:xfrm>
            <a:off x="234000" y="1262520"/>
            <a:ext cx="8671320" cy="3447000"/>
          </a:xfrm>
          <a:prstGeom prst="rect">
            <a:avLst/>
          </a:prstGeom>
          <a:noFill/>
          <a:ln>
            <a:noFill/>
          </a:ln>
        </p:spPr>
        <p:style>
          <a:lnRef idx="0"/>
          <a:fillRef idx="0"/>
          <a:effectRef idx="0"/>
          <a:fontRef idx="minor"/>
        </p:style>
      </p:sp>
      <p:sp>
        <p:nvSpPr>
          <p:cNvPr id="233" name="CustomShape 3"/>
          <p:cNvSpPr/>
          <p:nvPr/>
        </p:nvSpPr>
        <p:spPr>
          <a:xfrm>
            <a:off x="3231000" y="798840"/>
            <a:ext cx="2584800" cy="442080"/>
          </a:xfrm>
          <a:prstGeom prst="rect">
            <a:avLst/>
          </a:prstGeom>
          <a:solidFill>
            <a:schemeClr val="accent1"/>
          </a:solidFill>
          <a:ln>
            <a:noFill/>
          </a:ln>
        </p:spPr>
        <p:style>
          <a:lnRef idx="0"/>
          <a:fillRef idx="0"/>
          <a:effectRef idx="0"/>
          <a:fontRef idx="minor"/>
        </p:style>
        <p:txBody>
          <a:bodyPr lIns="73440" rIns="24480" tIns="0" bIns="0" anchor="ctr">
            <a:normAutofit/>
          </a:bodyPr>
          <a:p>
            <a:pPr algn="ctr">
              <a:lnSpc>
                <a:spcPct val="80000"/>
              </a:lnSpc>
              <a:spcBef>
                <a:spcPts val="816"/>
              </a:spcBef>
              <a:spcAft>
                <a:spcPts val="300"/>
              </a:spcAft>
            </a:pPr>
            <a:r>
              <a:rPr b="1" lang="fr-FR" sz="1600" spc="-1" strike="noStrike" cap="all">
                <a:solidFill>
                  <a:srgbClr val="ffffff"/>
                </a:solidFill>
                <a:latin typeface="Calibri"/>
                <a:ea typeface="DejaVu Sans"/>
              </a:rPr>
              <a:t>Dates de terrain</a:t>
            </a:r>
            <a:endParaRPr b="0" lang="fr-FR" sz="1600" spc="-1" strike="noStrike">
              <a:latin typeface="Arial"/>
            </a:endParaRPr>
          </a:p>
        </p:txBody>
      </p:sp>
      <p:sp>
        <p:nvSpPr>
          <p:cNvPr id="234" name="CustomShape 4"/>
          <p:cNvSpPr/>
          <p:nvPr/>
        </p:nvSpPr>
        <p:spPr>
          <a:xfrm>
            <a:off x="3230640" y="1329480"/>
            <a:ext cx="2585880" cy="288000"/>
          </a:xfrm>
          <a:prstGeom prst="rect">
            <a:avLst/>
          </a:prstGeom>
          <a:noFill/>
          <a:ln>
            <a:noFill/>
          </a:ln>
        </p:spPr>
        <p:style>
          <a:lnRef idx="0"/>
          <a:fillRef idx="0"/>
          <a:effectRef idx="0"/>
          <a:fontRef idx="minor"/>
        </p:style>
        <p:txBody>
          <a:bodyPr lIns="73440" rIns="24480" tIns="0" bIns="0"/>
          <a:p>
            <a:pPr algn="ctr">
              <a:lnSpc>
                <a:spcPct val="100000"/>
              </a:lnSpc>
              <a:spcBef>
                <a:spcPts val="300"/>
              </a:spcBef>
              <a:spcAft>
                <a:spcPts val="300"/>
              </a:spcAft>
            </a:pPr>
            <a:r>
              <a:rPr b="0" lang="fr-FR" sz="1400" spc="-1" strike="noStrike">
                <a:solidFill>
                  <a:srgbClr val="1b365d"/>
                </a:solidFill>
                <a:latin typeface="Calibri"/>
                <a:ea typeface="DejaVu Sans"/>
              </a:rPr>
              <a:t>Du </a:t>
            </a:r>
            <a:r>
              <a:rPr b="1" lang="fr-FR" sz="1400" spc="-1" strike="noStrike">
                <a:solidFill>
                  <a:srgbClr val="1b365d"/>
                </a:solidFill>
                <a:latin typeface="Calibri"/>
                <a:ea typeface="DejaVu Sans"/>
              </a:rPr>
              <a:t>28 février</a:t>
            </a:r>
            <a:r>
              <a:rPr b="0" lang="fr-FR" sz="1400" spc="-1" strike="noStrike">
                <a:solidFill>
                  <a:srgbClr val="1b365d"/>
                </a:solidFill>
                <a:latin typeface="Calibri"/>
                <a:ea typeface="DejaVu Sans"/>
              </a:rPr>
              <a:t> au </a:t>
            </a:r>
            <a:r>
              <a:rPr b="1" lang="fr-FR" sz="1400" spc="-1" strike="noStrike">
                <a:solidFill>
                  <a:srgbClr val="1b365d"/>
                </a:solidFill>
                <a:latin typeface="Calibri"/>
                <a:ea typeface="DejaVu Sans"/>
              </a:rPr>
              <a:t>6 mars </a:t>
            </a:r>
            <a:r>
              <a:rPr b="0" lang="fr-FR" sz="1400" spc="-1" strike="noStrike">
                <a:solidFill>
                  <a:srgbClr val="1b365d"/>
                </a:solidFill>
                <a:latin typeface="Calibri"/>
                <a:ea typeface="DejaVu Sans"/>
              </a:rPr>
              <a:t>2018. </a:t>
            </a:r>
            <a:endParaRPr b="0" lang="fr-FR" sz="1400" spc="-1" strike="noStrike">
              <a:latin typeface="Arial"/>
            </a:endParaRPr>
          </a:p>
        </p:txBody>
      </p:sp>
      <p:sp>
        <p:nvSpPr>
          <p:cNvPr id="235" name="Line 5"/>
          <p:cNvSpPr/>
          <p:nvPr/>
        </p:nvSpPr>
        <p:spPr>
          <a:xfrm>
            <a:off x="1582560" y="4507200"/>
            <a:ext cx="6913080" cy="360"/>
          </a:xfrm>
          <a:prstGeom prst="line">
            <a:avLst/>
          </a:prstGeom>
          <a:ln w="3240">
            <a:solidFill>
              <a:srgbClr val="a6a6a6"/>
            </a:solidFill>
            <a:round/>
          </a:ln>
        </p:spPr>
        <p:style>
          <a:lnRef idx="0"/>
          <a:fillRef idx="0"/>
          <a:effectRef idx="0"/>
          <a:fontRef idx="minor"/>
        </p:style>
      </p:sp>
      <p:sp>
        <p:nvSpPr>
          <p:cNvPr id="236" name="CustomShape 6"/>
          <p:cNvSpPr/>
          <p:nvPr/>
        </p:nvSpPr>
        <p:spPr>
          <a:xfrm>
            <a:off x="1490760" y="4608360"/>
            <a:ext cx="7044840" cy="358920"/>
          </a:xfrm>
          <a:prstGeom prst="rect">
            <a:avLst/>
          </a:prstGeom>
          <a:solidFill>
            <a:schemeClr val="bg1"/>
          </a:solidFill>
          <a:ln>
            <a:noFill/>
          </a:ln>
        </p:spPr>
        <p:style>
          <a:lnRef idx="0"/>
          <a:fillRef idx="0"/>
          <a:effectRef idx="0"/>
          <a:fontRef idx="minor"/>
        </p:style>
        <p:txBody>
          <a:bodyPr lIns="90000" rIns="90000" tIns="45000" bIns="45000" anchor="ctr"/>
          <a:p>
            <a:pPr>
              <a:lnSpc>
                <a:spcPct val="100000"/>
              </a:lnSpc>
              <a:spcBef>
                <a:spcPts val="241"/>
              </a:spcBef>
            </a:pPr>
            <a:r>
              <a:rPr b="0" lang="fr-FR" sz="1200" spc="-1" strike="noStrike">
                <a:solidFill>
                  <a:srgbClr val="1b365d"/>
                </a:solidFill>
                <a:latin typeface="Calibri"/>
                <a:ea typeface="DejaVu Sans"/>
              </a:rPr>
              <a:t>Ce rapport a été élaboré dans le respect de la norme internationale ISO 20252 « Etudes de marché, études sociales et d’opinion ». </a:t>
            </a:r>
            <a:r>
              <a:rPr b="0" i="1" lang="fr-FR" sz="1200" spc="-1" strike="noStrike">
                <a:solidFill>
                  <a:srgbClr val="1b365d"/>
                </a:solidFill>
                <a:latin typeface="Calibri"/>
                <a:ea typeface="DejaVu Sans"/>
              </a:rPr>
              <a:t>Ce rapport a été relu par Amandine Lama, Directrice de clientèle.</a:t>
            </a:r>
            <a:endParaRPr b="0" lang="fr-FR" sz="1200" spc="-1" strike="noStrike">
              <a:latin typeface="Arial"/>
            </a:endParaRPr>
          </a:p>
        </p:txBody>
      </p:sp>
      <p:pic>
        <p:nvPicPr>
          <p:cNvPr id="237" name="Picture 3" descr=""/>
          <p:cNvPicPr/>
          <p:nvPr/>
        </p:nvPicPr>
        <p:blipFill>
          <a:blip r:embed="rId1"/>
          <a:stretch/>
        </p:blipFill>
        <p:spPr>
          <a:xfrm>
            <a:off x="1007640" y="4437360"/>
            <a:ext cx="545040" cy="545040"/>
          </a:xfrm>
          <a:prstGeom prst="rect">
            <a:avLst/>
          </a:prstGeom>
          <a:ln>
            <a:noFill/>
          </a:ln>
        </p:spPr>
      </p:pic>
      <p:graphicFrame>
        <p:nvGraphicFramePr>
          <p:cNvPr id="238" name="Table 7"/>
          <p:cNvGraphicFramePr/>
          <p:nvPr/>
        </p:nvGraphicFramePr>
        <p:xfrm>
          <a:off x="175680" y="1329120"/>
          <a:ext cx="2562480" cy="1554120"/>
        </p:xfrm>
        <a:graphic>
          <a:graphicData uri="http://schemas.openxmlformats.org/drawingml/2006/table">
            <a:tbl>
              <a:tblPr/>
              <a:tblGrid>
                <a:gridCol w="2562840"/>
              </a:tblGrid>
              <a:tr h="1554480">
                <a:tc>
                  <a:txBody>
                    <a:bodyPr/>
                    <a:p>
                      <a:pPr>
                        <a:lnSpc>
                          <a:spcPct val="100000"/>
                        </a:lnSpc>
                      </a:pPr>
                      <a:r>
                        <a:rPr b="1" lang="fr-FR" sz="1400" spc="-1" strike="noStrike">
                          <a:solidFill>
                            <a:srgbClr val="1b365d"/>
                          </a:solidFill>
                          <a:latin typeface="Calibri"/>
                        </a:rPr>
                        <a:t>603</a:t>
                      </a:r>
                      <a:r>
                        <a:rPr b="0" lang="fr-FR" sz="1400" spc="-1" strike="noStrike">
                          <a:solidFill>
                            <a:srgbClr val="1b365d"/>
                          </a:solidFill>
                          <a:latin typeface="Calibri"/>
                        </a:rPr>
                        <a:t> enseignants du secondaire public (hors professeurs de lycée professionnel et hors professeurs d’EPS) constituant un échantillon représentatif de cette population.</a:t>
                      </a:r>
                      <a:endParaRPr b="0" lang="fr-FR" sz="1400" spc="-1" strike="noStrike">
                        <a:latin typeface="Arial"/>
                      </a:endParaRPr>
                    </a:p>
                  </a:txBody>
                  <a:tcPr marL="91440" marR="91440">
                    <a:lnL w="9360">
                      <a:solidFill>
                        <a:srgbClr val="000000"/>
                      </a:solidFill>
                    </a:lnL>
                    <a:lnR w="9360">
                      <a:solidFill>
                        <a:srgbClr val="000000"/>
                      </a:solidFill>
                    </a:lnR>
                    <a:lnT w="9360">
                      <a:solidFill>
                        <a:srgbClr val="000000"/>
                      </a:solidFill>
                    </a:lnT>
                    <a:lnB w="9360">
                      <a:solidFill>
                        <a:srgbClr val="000000"/>
                      </a:solidFill>
                    </a:lnB>
                    <a:noFill/>
                  </a:tcPr>
                </a:tc>
              </a:tr>
            </a:tbl>
          </a:graphicData>
        </a:graphic>
      </p:graphicFrame>
      <p:graphicFrame>
        <p:nvGraphicFramePr>
          <p:cNvPr id="239" name="Table 8"/>
          <p:cNvGraphicFramePr/>
          <p:nvPr/>
        </p:nvGraphicFramePr>
        <p:xfrm>
          <a:off x="6322320" y="1320120"/>
          <a:ext cx="2618640" cy="2749680"/>
        </p:xfrm>
        <a:graphic>
          <a:graphicData uri="http://schemas.openxmlformats.org/drawingml/2006/table">
            <a:tbl>
              <a:tblPr/>
              <a:tblGrid>
                <a:gridCol w="2619000"/>
              </a:tblGrid>
              <a:tr h="2750040">
                <a:tc>
                  <a:txBody>
                    <a:bodyPr/>
                    <a:p>
                      <a:pPr>
                        <a:lnSpc>
                          <a:spcPct val="100000"/>
                        </a:lnSpc>
                      </a:pPr>
                      <a:r>
                        <a:rPr b="0" lang="fr-FR" sz="1400" spc="-1" strike="noStrike">
                          <a:solidFill>
                            <a:srgbClr val="1b365d"/>
                          </a:solidFill>
                          <a:latin typeface="Calibri"/>
                        </a:rPr>
                        <a:t>Échantillon interrogé par Internet via l’Access Panel online d’Ipsos.</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a:solidFill>
                            <a:srgbClr val="1b365d"/>
                          </a:solidFill>
                          <a:latin typeface="Calibri"/>
                        </a:rPr>
                        <a:t>Méthode des quotas (source Ministère de l’Education Nationale) : sexe, âge, niveau d’enseignement</a:t>
                      </a:r>
                      <a:endParaRPr b="0" lang="fr-FR" sz="1400" spc="-1" strike="noStrike">
                        <a:latin typeface="Arial"/>
                      </a:endParaRPr>
                    </a:p>
                    <a:p>
                      <a:pPr>
                        <a:lnSpc>
                          <a:spcPct val="100000"/>
                        </a:lnSpc>
                      </a:pPr>
                      <a:r>
                        <a:rPr b="0" lang="fr-FR" sz="1400" spc="-1" strike="noStrike">
                          <a:solidFill>
                            <a:srgbClr val="1b365d"/>
                          </a:solidFill>
                          <a:latin typeface="Calibri"/>
                        </a:rPr>
                        <a:t>(collège, lycée), discipline enseignée, grade, région. </a:t>
                      </a:r>
                      <a:endParaRPr b="0" lang="fr-FR" sz="1400" spc="-1" strike="noStrike">
                        <a:latin typeface="Arial"/>
                      </a:endParaRPr>
                    </a:p>
                  </a:txBody>
                  <a:tcPr marL="91440" marR="91440">
                    <a:lnL w="9360">
                      <a:solidFill>
                        <a:srgbClr val="000000"/>
                      </a:solidFill>
                    </a:lnL>
                    <a:lnR w="9360">
                      <a:solidFill>
                        <a:srgbClr val="000000"/>
                      </a:solidFill>
                    </a:lnR>
                    <a:lnT w="9360">
                      <a:solidFill>
                        <a:srgbClr val="000000"/>
                      </a:solidFill>
                    </a:lnT>
                    <a:lnB w="9360">
                      <a:solidFill>
                        <a:srgbClr val="000000"/>
                      </a:solidFill>
                    </a:lnB>
                    <a:noFill/>
                  </a:tcPr>
                </a:tc>
              </a:tr>
            </a:tbl>
          </a:graphicData>
        </a:graphic>
      </p:graphicFrame>
      <p:sp>
        <p:nvSpPr>
          <p:cNvPr id="240" name="CustomShape 9"/>
          <p:cNvSpPr/>
          <p:nvPr/>
        </p:nvSpPr>
        <p:spPr>
          <a:xfrm>
            <a:off x="174960" y="798840"/>
            <a:ext cx="2562840" cy="442080"/>
          </a:xfrm>
          <a:prstGeom prst="rect">
            <a:avLst/>
          </a:prstGeom>
          <a:solidFill>
            <a:schemeClr val="tx2"/>
          </a:solidFill>
          <a:ln>
            <a:noFill/>
          </a:ln>
        </p:spPr>
        <p:style>
          <a:lnRef idx="0"/>
          <a:fillRef idx="0"/>
          <a:effectRef idx="0"/>
          <a:fontRef idx="minor"/>
        </p:style>
        <p:txBody>
          <a:bodyPr lIns="73440" rIns="24480" tIns="0" bIns="0" anchor="ctr">
            <a:normAutofit/>
          </a:bodyPr>
          <a:p>
            <a:pPr algn="ctr">
              <a:lnSpc>
                <a:spcPct val="80000"/>
              </a:lnSpc>
              <a:spcBef>
                <a:spcPts val="816"/>
              </a:spcBef>
              <a:spcAft>
                <a:spcPts val="300"/>
              </a:spcAft>
            </a:pPr>
            <a:r>
              <a:rPr b="1" lang="fr-FR" sz="1600" spc="-1" strike="noStrike" cap="all">
                <a:solidFill>
                  <a:srgbClr val="ffffff"/>
                </a:solidFill>
                <a:latin typeface="Calibri"/>
                <a:ea typeface="DejaVu Sans"/>
              </a:rPr>
              <a:t>échantillon</a:t>
            </a:r>
            <a:endParaRPr b="0" lang="fr-FR" sz="1600" spc="-1" strike="noStrike">
              <a:latin typeface="Arial"/>
            </a:endParaRPr>
          </a:p>
        </p:txBody>
      </p:sp>
      <p:sp>
        <p:nvSpPr>
          <p:cNvPr id="241" name="CustomShape 10"/>
          <p:cNvSpPr/>
          <p:nvPr/>
        </p:nvSpPr>
        <p:spPr>
          <a:xfrm>
            <a:off x="6356160" y="798840"/>
            <a:ext cx="2584800" cy="442080"/>
          </a:xfrm>
          <a:prstGeom prst="rect">
            <a:avLst/>
          </a:prstGeom>
          <a:solidFill>
            <a:schemeClr val="accent2"/>
          </a:solidFill>
          <a:ln>
            <a:noFill/>
          </a:ln>
        </p:spPr>
        <p:style>
          <a:lnRef idx="0"/>
          <a:fillRef idx="0"/>
          <a:effectRef idx="0"/>
          <a:fontRef idx="minor"/>
        </p:style>
        <p:txBody>
          <a:bodyPr lIns="73440" rIns="24480" tIns="0" bIns="0" anchor="ctr">
            <a:normAutofit/>
          </a:bodyPr>
          <a:p>
            <a:pPr algn="ctr">
              <a:lnSpc>
                <a:spcPct val="80000"/>
              </a:lnSpc>
              <a:spcBef>
                <a:spcPts val="816"/>
              </a:spcBef>
              <a:spcAft>
                <a:spcPts val="300"/>
              </a:spcAft>
            </a:pPr>
            <a:r>
              <a:rPr b="1" lang="fr-FR" sz="1600" spc="-1" strike="noStrike" cap="all">
                <a:solidFill>
                  <a:srgbClr val="ffffff"/>
                </a:solidFill>
                <a:latin typeface="Calibri"/>
                <a:ea typeface="DejaVu Sans"/>
              </a:rPr>
              <a:t>méthode</a:t>
            </a:r>
            <a:endParaRPr b="0" lang="fr-FR" sz="16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234000" y="2106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Les décisions en matière de pédagogie  </a:t>
            </a:r>
            <a:endParaRPr b="0" lang="fr-FR" sz="2000" spc="-1" strike="noStrike">
              <a:latin typeface="Arial"/>
            </a:endParaRPr>
          </a:p>
        </p:txBody>
      </p:sp>
      <p:sp>
        <p:nvSpPr>
          <p:cNvPr id="492" name="CustomShape 2"/>
          <p:cNvSpPr/>
          <p:nvPr/>
        </p:nvSpPr>
        <p:spPr>
          <a:xfrm>
            <a:off x="435600" y="4576320"/>
            <a:ext cx="8004240" cy="429840"/>
          </a:xfrm>
          <a:prstGeom prst="rect">
            <a:avLst/>
          </a:prstGeom>
          <a:solidFill>
            <a:srgbClr val="ffffff"/>
          </a:solid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Selon vous, à quel niveau doivent être prises les décisions qui ont des conséquences en matière de pédagogie (évaluation des élèves et classes sans notes, progression pédagogique, travail interdisciplinaire etc.) ? </a:t>
            </a:r>
            <a:endParaRPr b="0" lang="fr-FR" sz="1200" spc="-1" strike="noStrike">
              <a:latin typeface="Arial"/>
            </a:endParaRPr>
          </a:p>
        </p:txBody>
      </p:sp>
      <p:graphicFrame>
        <p:nvGraphicFramePr>
          <p:cNvPr id="493" name="Graphique 12"/>
          <p:cNvGraphicFramePr/>
          <p:nvPr/>
        </p:nvGraphicFramePr>
        <p:xfrm>
          <a:off x="3330720" y="748440"/>
          <a:ext cx="5244120" cy="35661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94" name="Table 3"/>
          <p:cNvGraphicFramePr/>
          <p:nvPr/>
        </p:nvGraphicFramePr>
        <p:xfrm>
          <a:off x="1115280" y="1013040"/>
          <a:ext cx="3416040" cy="3036600"/>
        </p:xfrm>
        <a:graphic>
          <a:graphicData uri="http://schemas.openxmlformats.org/drawingml/2006/table">
            <a:tbl>
              <a:tblPr/>
              <a:tblGrid>
                <a:gridCol w="3416400"/>
              </a:tblGrid>
              <a:tr h="759240">
                <a:tc>
                  <a:txBody>
                    <a:bodyPr lIns="9360" rIns="9360"/>
                    <a:p>
                      <a:pPr algn="r">
                        <a:lnSpc>
                          <a:spcPct val="100000"/>
                        </a:lnSpc>
                      </a:pPr>
                      <a:r>
                        <a:rPr b="0" lang="fr-FR" sz="1400" spc="-1" strike="noStrike">
                          <a:solidFill>
                            <a:srgbClr val="5a5a5a"/>
                          </a:solidFill>
                          <a:latin typeface="Calibri"/>
                        </a:rPr>
                        <a:t>Au niveau du conseil pédagogique de chaque établissement</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759240">
                <a:tc>
                  <a:txBody>
                    <a:bodyPr lIns="9360" rIns="9360"/>
                    <a:p>
                      <a:pPr algn="r">
                        <a:lnSpc>
                          <a:spcPct val="100000"/>
                        </a:lnSpc>
                      </a:pPr>
                      <a:r>
                        <a:rPr b="0" lang="fr-FR" sz="1400" spc="-1" strike="noStrike">
                          <a:solidFill>
                            <a:srgbClr val="5a5a5a"/>
                          </a:solidFill>
                          <a:latin typeface="Calibri"/>
                        </a:rPr>
                        <a:t>Au niveau national</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759240">
                <a:tc>
                  <a:txBody>
                    <a:bodyPr lIns="9360" rIns="9360"/>
                    <a:p>
                      <a:pPr algn="r">
                        <a:lnSpc>
                          <a:spcPct val="100000"/>
                        </a:lnSpc>
                      </a:pPr>
                      <a:r>
                        <a:rPr b="0" lang="fr-FR" sz="1400" spc="-1" strike="noStrike">
                          <a:solidFill>
                            <a:srgbClr val="5a5a5a"/>
                          </a:solidFill>
                          <a:latin typeface="Calibri"/>
                        </a:rPr>
                        <a:t>Au niveau de chaque classe, la décision devant appartenir à l'enseignant</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759240">
                <a:tc>
                  <a:txBody>
                    <a:bodyPr lIns="9360" rIns="9360"/>
                    <a:p>
                      <a:pPr algn="r">
                        <a:lnSpc>
                          <a:spcPct val="100000"/>
                        </a:lnSpc>
                      </a:pPr>
                      <a:r>
                        <a:rPr b="0" lang="fr-FR" sz="1400" spc="-1" strike="noStrike">
                          <a:solidFill>
                            <a:srgbClr val="5a5a5a"/>
                          </a:solidFill>
                          <a:latin typeface="Calibri"/>
                        </a:rPr>
                        <a:t>Au niveau de chaque conseil d’enseignement par discipline</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495" name="Table 4"/>
          <p:cNvGraphicFramePr/>
          <p:nvPr/>
        </p:nvGraphicFramePr>
        <p:xfrm>
          <a:off x="7841160" y="434160"/>
          <a:ext cx="928080" cy="3615840"/>
        </p:xfrm>
        <a:graphic>
          <a:graphicData uri="http://schemas.openxmlformats.org/drawingml/2006/table">
            <a:tbl>
              <a:tblPr/>
              <a:tblGrid>
                <a:gridCol w="928440"/>
              </a:tblGrid>
              <a:tr h="540000">
                <a:tc>
                  <a:txBody>
                    <a:bodyPr/>
                    <a:p>
                      <a:pPr algn="ctr">
                        <a:lnSpc>
                          <a:spcPct val="100000"/>
                        </a:lnSpc>
                      </a:pPr>
                      <a:r>
                        <a:rPr b="0" lang="fr-FR" sz="1400" spc="-1" strike="noStrike">
                          <a:solidFill>
                            <a:srgbClr val="232323"/>
                          </a:solidFill>
                          <a:latin typeface="Calibri"/>
                        </a:rPr>
                        <a:t>Proches du SNES</a:t>
                      </a:r>
                      <a:endParaRPr b="0" lang="fr-FR" sz="14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r h="768960">
                <a:tc>
                  <a:txBody>
                    <a:bodyPr lIns="9360" rIns="9360"/>
                    <a:p>
                      <a:pPr algn="ctr">
                        <a:lnSpc>
                          <a:spcPct val="100000"/>
                        </a:lnSpc>
                      </a:pPr>
                      <a:r>
                        <a:rPr b="0" lang="fr-FR" sz="1600" spc="-1" strike="noStrike">
                          <a:solidFill>
                            <a:srgbClr val="232323"/>
                          </a:solidFill>
                          <a:latin typeface="Calibri"/>
                        </a:rPr>
                        <a:t>33%</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r>
              <a:tr h="768960">
                <a:tc>
                  <a:txBody>
                    <a:bodyPr lIns="9360" rIns="9360"/>
                    <a:p>
                      <a:pPr algn="ctr">
                        <a:lnSpc>
                          <a:spcPct val="100000"/>
                        </a:lnSpc>
                      </a:pPr>
                      <a:r>
                        <a:rPr b="0" lang="fr-FR" sz="1600" spc="-1" strike="noStrike">
                          <a:solidFill>
                            <a:srgbClr val="232323"/>
                          </a:solidFill>
                          <a:latin typeface="Calibri"/>
                        </a:rPr>
                        <a:t>37%</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solidFill>
                      <a:srgbClr val="feeece"/>
                    </a:solidFill>
                  </a:tcPr>
                </a:tc>
              </a:tr>
              <a:tr h="768960">
                <a:tc>
                  <a:txBody>
                    <a:bodyPr lIns="9360" rIns="9360"/>
                    <a:p>
                      <a:pPr algn="ctr">
                        <a:lnSpc>
                          <a:spcPct val="100000"/>
                        </a:lnSpc>
                      </a:pPr>
                      <a:r>
                        <a:rPr b="0" lang="fr-FR" sz="1600" spc="-1" strike="noStrike">
                          <a:solidFill>
                            <a:srgbClr val="232323"/>
                          </a:solidFill>
                          <a:latin typeface="Calibri"/>
                        </a:rPr>
                        <a:t>16%</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769320">
                <a:tc>
                  <a:txBody>
                    <a:bodyPr lIns="9360" rIns="9360"/>
                    <a:p>
                      <a:pPr algn="ctr">
                        <a:lnSpc>
                          <a:spcPct val="100000"/>
                        </a:lnSpc>
                      </a:pPr>
                      <a:r>
                        <a:rPr b="0" lang="fr-FR" sz="1600" spc="-1" strike="noStrike">
                          <a:solidFill>
                            <a:srgbClr val="232323"/>
                          </a:solidFill>
                          <a:latin typeface="Calibri"/>
                        </a:rPr>
                        <a:t>14%</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CustomShape 1"/>
          <p:cNvSpPr/>
          <p:nvPr/>
        </p:nvSpPr>
        <p:spPr>
          <a:xfrm>
            <a:off x="0" y="0"/>
            <a:ext cx="4011840" cy="514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grpSp>
        <p:nvGrpSpPr>
          <p:cNvPr id="497" name="Group 2"/>
          <p:cNvGrpSpPr/>
          <p:nvPr/>
        </p:nvGrpSpPr>
        <p:grpSpPr>
          <a:xfrm>
            <a:off x="6606720" y="3632760"/>
            <a:ext cx="237960" cy="237960"/>
            <a:chOff x="6606720" y="3632760"/>
            <a:chExt cx="237960" cy="237960"/>
          </a:xfrm>
        </p:grpSpPr>
        <p:sp>
          <p:nvSpPr>
            <p:cNvPr id="498" name="CustomShape 3"/>
            <p:cNvSpPr/>
            <p:nvPr/>
          </p:nvSpPr>
          <p:spPr>
            <a:xfrm>
              <a:off x="6606720" y="3632760"/>
              <a:ext cx="237960" cy="237960"/>
            </a:xfrm>
            <a:custGeom>
              <a:avLst/>
              <a:gdLst/>
              <a:ahLst/>
              <a:rect l="l" t="t"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p:spPr>
          <p:style>
            <a:lnRef idx="0"/>
            <a:fillRef idx="0"/>
            <a:effectRef idx="0"/>
            <a:fontRef idx="minor"/>
          </p:style>
        </p:sp>
        <p:sp>
          <p:nvSpPr>
            <p:cNvPr id="499" name="CustomShape 4"/>
            <p:cNvSpPr/>
            <p:nvPr/>
          </p:nvSpPr>
          <p:spPr>
            <a:xfrm>
              <a:off x="6666480" y="3703320"/>
              <a:ext cx="118440" cy="96120"/>
            </a:xfrm>
            <a:custGeom>
              <a:avLst/>
              <a:gdLst/>
              <a:ahLst/>
              <a:rect l="l" t="t" r="r" b="b"/>
              <a:pathLst>
                <a:path w="364" h="296">
                  <a:moveTo>
                    <a:pt x="0" y="262"/>
                  </a:moveTo>
                  <a:lnTo>
                    <a:pt x="0" y="262"/>
                  </a:lnTo>
                  <a:lnTo>
                    <a:pt x="26" y="276"/>
                  </a:lnTo>
                  <a:lnTo>
                    <a:pt x="54" y="286"/>
                  </a:lnTo>
                  <a:lnTo>
                    <a:pt x="82" y="292"/>
                  </a:lnTo>
                  <a:lnTo>
                    <a:pt x="114" y="296"/>
                  </a:lnTo>
                  <a:lnTo>
                    <a:pt x="114" y="296"/>
                  </a:lnTo>
                  <a:lnTo>
                    <a:pt x="138" y="294"/>
                  </a:lnTo>
                  <a:lnTo>
                    <a:pt x="162" y="290"/>
                  </a:lnTo>
                  <a:lnTo>
                    <a:pt x="184" y="284"/>
                  </a:lnTo>
                  <a:lnTo>
                    <a:pt x="204" y="276"/>
                  </a:lnTo>
                  <a:lnTo>
                    <a:pt x="224" y="266"/>
                  </a:lnTo>
                  <a:lnTo>
                    <a:pt x="242" y="254"/>
                  </a:lnTo>
                  <a:lnTo>
                    <a:pt x="258" y="240"/>
                  </a:lnTo>
                  <a:lnTo>
                    <a:pt x="272" y="226"/>
                  </a:lnTo>
                  <a:lnTo>
                    <a:pt x="284" y="210"/>
                  </a:lnTo>
                  <a:lnTo>
                    <a:pt x="296" y="194"/>
                  </a:lnTo>
                  <a:lnTo>
                    <a:pt x="304" y="176"/>
                  </a:lnTo>
                  <a:lnTo>
                    <a:pt x="312" y="158"/>
                  </a:lnTo>
                  <a:lnTo>
                    <a:pt x="318" y="140"/>
                  </a:lnTo>
                  <a:lnTo>
                    <a:pt x="322" y="120"/>
                  </a:lnTo>
                  <a:lnTo>
                    <a:pt x="326" y="102"/>
                  </a:lnTo>
                  <a:lnTo>
                    <a:pt x="326" y="82"/>
                  </a:lnTo>
                  <a:lnTo>
                    <a:pt x="326" y="82"/>
                  </a:lnTo>
                  <a:lnTo>
                    <a:pt x="326" y="74"/>
                  </a:lnTo>
                  <a:lnTo>
                    <a:pt x="326" y="74"/>
                  </a:lnTo>
                  <a:lnTo>
                    <a:pt x="336" y="64"/>
                  </a:lnTo>
                  <a:lnTo>
                    <a:pt x="346" y="56"/>
                  </a:lnTo>
                  <a:lnTo>
                    <a:pt x="364" y="34"/>
                  </a:lnTo>
                  <a:lnTo>
                    <a:pt x="364" y="34"/>
                  </a:lnTo>
                  <a:lnTo>
                    <a:pt x="342" y="42"/>
                  </a:lnTo>
                  <a:lnTo>
                    <a:pt x="320" y="46"/>
                  </a:lnTo>
                  <a:lnTo>
                    <a:pt x="320" y="46"/>
                  </a:lnTo>
                  <a:lnTo>
                    <a:pt x="332" y="38"/>
                  </a:lnTo>
                  <a:lnTo>
                    <a:pt x="340" y="28"/>
                  </a:lnTo>
                  <a:lnTo>
                    <a:pt x="348" y="18"/>
                  </a:lnTo>
                  <a:lnTo>
                    <a:pt x="354" y="6"/>
                  </a:lnTo>
                  <a:lnTo>
                    <a:pt x="354" y="6"/>
                  </a:lnTo>
                  <a:lnTo>
                    <a:pt x="330" y="16"/>
                  </a:lnTo>
                  <a:lnTo>
                    <a:pt x="306" y="24"/>
                  </a:lnTo>
                  <a:lnTo>
                    <a:pt x="306" y="24"/>
                  </a:lnTo>
                  <a:lnTo>
                    <a:pt x="294" y="14"/>
                  </a:lnTo>
                  <a:lnTo>
                    <a:pt x="282" y="6"/>
                  </a:lnTo>
                  <a:lnTo>
                    <a:pt x="266" y="2"/>
                  </a:lnTo>
                  <a:lnTo>
                    <a:pt x="252" y="0"/>
                  </a:lnTo>
                  <a:lnTo>
                    <a:pt x="252" y="0"/>
                  </a:lnTo>
                  <a:lnTo>
                    <a:pt x="236" y="2"/>
                  </a:lnTo>
                  <a:lnTo>
                    <a:pt x="222" y="6"/>
                  </a:lnTo>
                  <a:lnTo>
                    <a:pt x="210" y="12"/>
                  </a:lnTo>
                  <a:lnTo>
                    <a:pt x="198" y="22"/>
                  </a:lnTo>
                  <a:lnTo>
                    <a:pt x="190" y="32"/>
                  </a:lnTo>
                  <a:lnTo>
                    <a:pt x="182" y="46"/>
                  </a:lnTo>
                  <a:lnTo>
                    <a:pt x="178" y="60"/>
                  </a:lnTo>
                  <a:lnTo>
                    <a:pt x="176" y="74"/>
                  </a:lnTo>
                  <a:lnTo>
                    <a:pt x="176" y="74"/>
                  </a:lnTo>
                  <a:lnTo>
                    <a:pt x="178" y="92"/>
                  </a:lnTo>
                  <a:lnTo>
                    <a:pt x="178" y="92"/>
                  </a:lnTo>
                  <a:lnTo>
                    <a:pt x="156" y="88"/>
                  </a:lnTo>
                  <a:lnTo>
                    <a:pt x="134" y="84"/>
                  </a:lnTo>
                  <a:lnTo>
                    <a:pt x="112" y="78"/>
                  </a:lnTo>
                  <a:lnTo>
                    <a:pt x="92" y="68"/>
                  </a:lnTo>
                  <a:lnTo>
                    <a:pt x="74" y="58"/>
                  </a:lnTo>
                  <a:lnTo>
                    <a:pt x="56" y="44"/>
                  </a:lnTo>
                  <a:lnTo>
                    <a:pt x="40" y="30"/>
                  </a:lnTo>
                  <a:lnTo>
                    <a:pt x="24" y="14"/>
                  </a:lnTo>
                  <a:lnTo>
                    <a:pt x="24" y="14"/>
                  </a:lnTo>
                  <a:lnTo>
                    <a:pt x="20" y="22"/>
                  </a:lnTo>
                  <a:lnTo>
                    <a:pt x="18" y="32"/>
                  </a:lnTo>
                  <a:lnTo>
                    <a:pt x="16" y="40"/>
                  </a:lnTo>
                  <a:lnTo>
                    <a:pt x="14" y="50"/>
                  </a:lnTo>
                  <a:lnTo>
                    <a:pt x="14" y="50"/>
                  </a:lnTo>
                  <a:lnTo>
                    <a:pt x="16" y="60"/>
                  </a:lnTo>
                  <a:lnTo>
                    <a:pt x="18" y="70"/>
                  </a:lnTo>
                  <a:lnTo>
                    <a:pt x="24" y="86"/>
                  </a:lnTo>
                  <a:lnTo>
                    <a:pt x="34" y="102"/>
                  </a:lnTo>
                  <a:lnTo>
                    <a:pt x="48" y="112"/>
                  </a:lnTo>
                  <a:lnTo>
                    <a:pt x="48" y="112"/>
                  </a:lnTo>
                  <a:lnTo>
                    <a:pt x="30" y="110"/>
                  </a:lnTo>
                  <a:lnTo>
                    <a:pt x="14" y="104"/>
                  </a:lnTo>
                  <a:lnTo>
                    <a:pt x="14" y="104"/>
                  </a:lnTo>
                  <a:lnTo>
                    <a:pt x="14" y="104"/>
                  </a:lnTo>
                  <a:lnTo>
                    <a:pt x="16" y="118"/>
                  </a:lnTo>
                  <a:lnTo>
                    <a:pt x="18" y="130"/>
                  </a:lnTo>
                  <a:lnTo>
                    <a:pt x="24" y="142"/>
                  </a:lnTo>
                  <a:lnTo>
                    <a:pt x="32" y="152"/>
                  </a:lnTo>
                  <a:lnTo>
                    <a:pt x="40" y="162"/>
                  </a:lnTo>
                  <a:lnTo>
                    <a:pt x="50" y="168"/>
                  </a:lnTo>
                  <a:lnTo>
                    <a:pt x="62" y="174"/>
                  </a:lnTo>
                  <a:lnTo>
                    <a:pt x="74" y="178"/>
                  </a:lnTo>
                  <a:lnTo>
                    <a:pt x="74" y="178"/>
                  </a:lnTo>
                  <a:lnTo>
                    <a:pt x="64" y="180"/>
                  </a:lnTo>
                  <a:lnTo>
                    <a:pt x="54" y="180"/>
                  </a:lnTo>
                  <a:lnTo>
                    <a:pt x="54" y="180"/>
                  </a:lnTo>
                  <a:lnTo>
                    <a:pt x="40" y="178"/>
                  </a:lnTo>
                  <a:lnTo>
                    <a:pt x="40" y="178"/>
                  </a:lnTo>
                  <a:lnTo>
                    <a:pt x="44" y="190"/>
                  </a:lnTo>
                  <a:lnTo>
                    <a:pt x="50" y="200"/>
                  </a:lnTo>
                  <a:lnTo>
                    <a:pt x="58" y="208"/>
                  </a:lnTo>
                  <a:lnTo>
                    <a:pt x="66" y="216"/>
                  </a:lnTo>
                  <a:lnTo>
                    <a:pt x="76" y="222"/>
                  </a:lnTo>
                  <a:lnTo>
                    <a:pt x="86" y="226"/>
                  </a:lnTo>
                  <a:lnTo>
                    <a:pt x="98" y="230"/>
                  </a:lnTo>
                  <a:lnTo>
                    <a:pt x="110" y="230"/>
                  </a:lnTo>
                  <a:lnTo>
                    <a:pt x="110" y="230"/>
                  </a:lnTo>
                  <a:lnTo>
                    <a:pt x="90" y="244"/>
                  </a:lnTo>
                  <a:lnTo>
                    <a:pt x="68" y="254"/>
                  </a:lnTo>
                  <a:lnTo>
                    <a:pt x="42" y="260"/>
                  </a:lnTo>
                  <a:lnTo>
                    <a:pt x="18" y="262"/>
                  </a:lnTo>
                  <a:lnTo>
                    <a:pt x="18" y="262"/>
                  </a:lnTo>
                  <a:lnTo>
                    <a:pt x="0" y="262"/>
                  </a:lnTo>
                  <a:lnTo>
                    <a:pt x="0" y="262"/>
                  </a:lnTo>
                  <a:close/>
                </a:path>
              </a:pathLst>
            </a:custGeom>
            <a:solidFill>
              <a:schemeClr val="bg1"/>
            </a:solidFill>
            <a:ln>
              <a:noFill/>
            </a:ln>
          </p:spPr>
          <p:style>
            <a:lnRef idx="0"/>
            <a:fillRef idx="0"/>
            <a:effectRef idx="0"/>
            <a:fontRef idx="minor"/>
          </p:style>
        </p:sp>
      </p:grpSp>
      <p:grpSp>
        <p:nvGrpSpPr>
          <p:cNvPr id="500" name="Group 5"/>
          <p:cNvGrpSpPr/>
          <p:nvPr/>
        </p:nvGrpSpPr>
        <p:grpSpPr>
          <a:xfrm>
            <a:off x="6594480" y="3286800"/>
            <a:ext cx="237240" cy="237960"/>
            <a:chOff x="6594480" y="3286800"/>
            <a:chExt cx="237240" cy="237960"/>
          </a:xfrm>
        </p:grpSpPr>
        <p:sp>
          <p:nvSpPr>
            <p:cNvPr id="501" name="CustomShape 6"/>
            <p:cNvSpPr/>
            <p:nvPr/>
          </p:nvSpPr>
          <p:spPr>
            <a:xfrm>
              <a:off x="6594480" y="3286800"/>
              <a:ext cx="237240" cy="237960"/>
            </a:xfrm>
            <a:custGeom>
              <a:avLst/>
              <a:gdLst/>
              <a:ahLst/>
              <a:rect l="l" t="t"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p:spPr>
          <p:style>
            <a:lnRef idx="0"/>
            <a:fillRef idx="0"/>
            <a:effectRef idx="0"/>
            <a:fontRef idx="minor"/>
          </p:style>
        </p:sp>
        <p:sp>
          <p:nvSpPr>
            <p:cNvPr id="502" name="CustomShape 7"/>
            <p:cNvSpPr/>
            <p:nvPr/>
          </p:nvSpPr>
          <p:spPr>
            <a:xfrm>
              <a:off x="6685560" y="3346560"/>
              <a:ext cx="55080" cy="118440"/>
            </a:xfrm>
            <a:custGeom>
              <a:avLst/>
              <a:gdLst/>
              <a:ahLst/>
              <a:rect l="l" t="t" r="r" b="b"/>
              <a:pathLst>
                <a:path w="170" h="364">
                  <a:moveTo>
                    <a:pt x="36" y="364"/>
                  </a:moveTo>
                  <a:lnTo>
                    <a:pt x="112" y="364"/>
                  </a:lnTo>
                  <a:lnTo>
                    <a:pt x="112" y="182"/>
                  </a:lnTo>
                  <a:lnTo>
                    <a:pt x="162" y="182"/>
                  </a:lnTo>
                  <a:lnTo>
                    <a:pt x="170" y="118"/>
                  </a:lnTo>
                  <a:lnTo>
                    <a:pt x="112" y="118"/>
                  </a:lnTo>
                  <a:lnTo>
                    <a:pt x="112" y="80"/>
                  </a:lnTo>
                  <a:lnTo>
                    <a:pt x="112" y="80"/>
                  </a:lnTo>
                  <a:lnTo>
                    <a:pt x="114" y="70"/>
                  </a:lnTo>
                  <a:lnTo>
                    <a:pt x="118" y="66"/>
                  </a:lnTo>
                  <a:lnTo>
                    <a:pt x="122" y="62"/>
                  </a:lnTo>
                  <a:lnTo>
                    <a:pt x="128" y="62"/>
                  </a:lnTo>
                  <a:lnTo>
                    <a:pt x="168" y="62"/>
                  </a:lnTo>
                  <a:lnTo>
                    <a:pt x="168" y="0"/>
                  </a:lnTo>
                  <a:lnTo>
                    <a:pt x="112" y="0"/>
                  </a:lnTo>
                  <a:lnTo>
                    <a:pt x="112" y="0"/>
                  </a:lnTo>
                  <a:lnTo>
                    <a:pt x="92" y="2"/>
                  </a:lnTo>
                  <a:lnTo>
                    <a:pt x="74" y="8"/>
                  </a:lnTo>
                  <a:lnTo>
                    <a:pt x="62" y="16"/>
                  </a:lnTo>
                  <a:lnTo>
                    <a:pt x="52" y="26"/>
                  </a:lnTo>
                  <a:lnTo>
                    <a:pt x="44" y="38"/>
                  </a:lnTo>
                  <a:lnTo>
                    <a:pt x="40" y="52"/>
                  </a:lnTo>
                  <a:lnTo>
                    <a:pt x="36" y="64"/>
                  </a:lnTo>
                  <a:lnTo>
                    <a:pt x="36" y="76"/>
                  </a:lnTo>
                  <a:lnTo>
                    <a:pt x="36" y="118"/>
                  </a:lnTo>
                  <a:lnTo>
                    <a:pt x="0" y="118"/>
                  </a:lnTo>
                  <a:lnTo>
                    <a:pt x="0" y="182"/>
                  </a:lnTo>
                  <a:lnTo>
                    <a:pt x="36" y="182"/>
                  </a:lnTo>
                  <a:lnTo>
                    <a:pt x="36" y="364"/>
                  </a:lnTo>
                  <a:close/>
                </a:path>
              </a:pathLst>
            </a:custGeom>
            <a:solidFill>
              <a:schemeClr val="bg1"/>
            </a:solidFill>
            <a:ln>
              <a:noFill/>
            </a:ln>
          </p:spPr>
          <p:style>
            <a:lnRef idx="0"/>
            <a:fillRef idx="0"/>
            <a:effectRef idx="0"/>
            <a:fontRef idx="minor"/>
          </p:style>
        </p:sp>
      </p:grpSp>
      <p:grpSp>
        <p:nvGrpSpPr>
          <p:cNvPr id="503" name="Group 8"/>
          <p:cNvGrpSpPr/>
          <p:nvPr/>
        </p:nvGrpSpPr>
        <p:grpSpPr>
          <a:xfrm>
            <a:off x="4492440" y="3286800"/>
            <a:ext cx="237240" cy="237960"/>
            <a:chOff x="4492440" y="3286800"/>
            <a:chExt cx="237240" cy="237960"/>
          </a:xfrm>
        </p:grpSpPr>
        <p:sp>
          <p:nvSpPr>
            <p:cNvPr id="504" name="CustomShape 9"/>
            <p:cNvSpPr/>
            <p:nvPr/>
          </p:nvSpPr>
          <p:spPr>
            <a:xfrm>
              <a:off x="4492440" y="3286800"/>
              <a:ext cx="237240" cy="237960"/>
            </a:xfrm>
            <a:custGeom>
              <a:avLst/>
              <a:gdLst/>
              <a:ahLst/>
              <a:rect l="l" t="t"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p:spPr>
          <p:style>
            <a:lnRef idx="0"/>
            <a:fillRef idx="0"/>
            <a:effectRef idx="0"/>
            <a:fontRef idx="minor"/>
          </p:style>
        </p:sp>
        <p:sp>
          <p:nvSpPr>
            <p:cNvPr id="505" name="CustomShape 10"/>
            <p:cNvSpPr/>
            <p:nvPr/>
          </p:nvSpPr>
          <p:spPr>
            <a:xfrm>
              <a:off x="4584960" y="3344760"/>
              <a:ext cx="67680" cy="114120"/>
            </a:xfrm>
            <a:custGeom>
              <a:avLst/>
              <a:gdLst/>
              <a:ahLst/>
              <a:rect l="l" t="t" r="r" b="b"/>
              <a:pathLst>
                <a:path w="510" h="856">
                  <a:moveTo>
                    <a:pt x="16" y="736"/>
                  </a:moveTo>
                  <a:lnTo>
                    <a:pt x="16" y="736"/>
                  </a:lnTo>
                  <a:lnTo>
                    <a:pt x="26" y="736"/>
                  </a:lnTo>
                  <a:lnTo>
                    <a:pt x="26" y="736"/>
                  </a:lnTo>
                  <a:lnTo>
                    <a:pt x="32" y="736"/>
                  </a:lnTo>
                  <a:lnTo>
                    <a:pt x="36" y="734"/>
                  </a:lnTo>
                  <a:lnTo>
                    <a:pt x="42" y="730"/>
                  </a:lnTo>
                  <a:lnTo>
                    <a:pt x="46" y="726"/>
                  </a:lnTo>
                  <a:lnTo>
                    <a:pt x="164" y="558"/>
                  </a:lnTo>
                  <a:lnTo>
                    <a:pt x="272" y="828"/>
                  </a:lnTo>
                  <a:lnTo>
                    <a:pt x="272" y="828"/>
                  </a:lnTo>
                  <a:lnTo>
                    <a:pt x="280" y="840"/>
                  </a:lnTo>
                  <a:lnTo>
                    <a:pt x="290" y="848"/>
                  </a:lnTo>
                  <a:lnTo>
                    <a:pt x="302" y="854"/>
                  </a:lnTo>
                  <a:lnTo>
                    <a:pt x="314" y="856"/>
                  </a:lnTo>
                  <a:lnTo>
                    <a:pt x="314" y="856"/>
                  </a:lnTo>
                  <a:lnTo>
                    <a:pt x="324" y="854"/>
                  </a:lnTo>
                  <a:lnTo>
                    <a:pt x="334" y="852"/>
                  </a:lnTo>
                  <a:lnTo>
                    <a:pt x="382" y="830"/>
                  </a:lnTo>
                  <a:lnTo>
                    <a:pt x="382" y="830"/>
                  </a:lnTo>
                  <a:lnTo>
                    <a:pt x="390" y="824"/>
                  </a:lnTo>
                  <a:lnTo>
                    <a:pt x="398" y="818"/>
                  </a:lnTo>
                  <a:lnTo>
                    <a:pt x="404" y="812"/>
                  </a:lnTo>
                  <a:lnTo>
                    <a:pt x="408" y="804"/>
                  </a:lnTo>
                  <a:lnTo>
                    <a:pt x="408" y="804"/>
                  </a:lnTo>
                  <a:lnTo>
                    <a:pt x="410" y="794"/>
                  </a:lnTo>
                  <a:lnTo>
                    <a:pt x="410" y="786"/>
                  </a:lnTo>
                  <a:lnTo>
                    <a:pt x="410" y="776"/>
                  </a:lnTo>
                  <a:lnTo>
                    <a:pt x="406" y="768"/>
                  </a:lnTo>
                  <a:lnTo>
                    <a:pt x="302" y="524"/>
                  </a:lnTo>
                  <a:lnTo>
                    <a:pt x="484" y="524"/>
                  </a:lnTo>
                  <a:lnTo>
                    <a:pt x="484" y="524"/>
                  </a:lnTo>
                  <a:lnTo>
                    <a:pt x="492" y="524"/>
                  </a:lnTo>
                  <a:lnTo>
                    <a:pt x="498" y="520"/>
                  </a:lnTo>
                  <a:lnTo>
                    <a:pt x="504" y="516"/>
                  </a:lnTo>
                  <a:lnTo>
                    <a:pt x="508" y="508"/>
                  </a:lnTo>
                  <a:lnTo>
                    <a:pt x="508" y="508"/>
                  </a:lnTo>
                  <a:lnTo>
                    <a:pt x="510" y="502"/>
                  </a:lnTo>
                  <a:lnTo>
                    <a:pt x="510" y="494"/>
                  </a:lnTo>
                  <a:lnTo>
                    <a:pt x="508" y="486"/>
                  </a:lnTo>
                  <a:lnTo>
                    <a:pt x="504" y="480"/>
                  </a:lnTo>
                  <a:lnTo>
                    <a:pt x="44" y="8"/>
                  </a:lnTo>
                  <a:lnTo>
                    <a:pt x="44" y="8"/>
                  </a:lnTo>
                  <a:lnTo>
                    <a:pt x="38" y="4"/>
                  </a:lnTo>
                  <a:lnTo>
                    <a:pt x="30" y="0"/>
                  </a:lnTo>
                  <a:lnTo>
                    <a:pt x="24" y="0"/>
                  </a:lnTo>
                  <a:lnTo>
                    <a:pt x="16" y="2"/>
                  </a:lnTo>
                  <a:lnTo>
                    <a:pt x="16" y="2"/>
                  </a:lnTo>
                  <a:lnTo>
                    <a:pt x="8" y="6"/>
                  </a:lnTo>
                  <a:lnTo>
                    <a:pt x="4" y="12"/>
                  </a:lnTo>
                  <a:lnTo>
                    <a:pt x="0" y="18"/>
                  </a:lnTo>
                  <a:lnTo>
                    <a:pt x="0" y="26"/>
                  </a:lnTo>
                  <a:lnTo>
                    <a:pt x="0" y="710"/>
                  </a:lnTo>
                  <a:lnTo>
                    <a:pt x="0" y="710"/>
                  </a:lnTo>
                  <a:lnTo>
                    <a:pt x="0" y="718"/>
                  </a:lnTo>
                  <a:lnTo>
                    <a:pt x="4" y="726"/>
                  </a:lnTo>
                  <a:lnTo>
                    <a:pt x="10" y="732"/>
                  </a:lnTo>
                  <a:lnTo>
                    <a:pt x="16" y="736"/>
                  </a:lnTo>
                  <a:lnTo>
                    <a:pt x="16" y="736"/>
                  </a:lnTo>
                  <a:close/>
                </a:path>
              </a:pathLst>
            </a:custGeom>
            <a:solidFill>
              <a:schemeClr val="bg1"/>
            </a:solidFill>
            <a:ln>
              <a:noFill/>
            </a:ln>
          </p:spPr>
          <p:style>
            <a:lnRef idx="0"/>
            <a:fillRef idx="0"/>
            <a:effectRef idx="0"/>
            <a:fontRef idx="minor"/>
          </p:style>
        </p:sp>
      </p:grpSp>
      <p:grpSp>
        <p:nvGrpSpPr>
          <p:cNvPr id="506" name="Group 11"/>
          <p:cNvGrpSpPr/>
          <p:nvPr/>
        </p:nvGrpSpPr>
        <p:grpSpPr>
          <a:xfrm>
            <a:off x="4503960" y="3632760"/>
            <a:ext cx="237960" cy="237960"/>
            <a:chOff x="4503960" y="3632760"/>
            <a:chExt cx="237960" cy="237960"/>
          </a:xfrm>
        </p:grpSpPr>
        <p:sp>
          <p:nvSpPr>
            <p:cNvPr id="507" name="CustomShape 12"/>
            <p:cNvSpPr/>
            <p:nvPr/>
          </p:nvSpPr>
          <p:spPr>
            <a:xfrm>
              <a:off x="4503960" y="3632760"/>
              <a:ext cx="237960" cy="237960"/>
            </a:xfrm>
            <a:custGeom>
              <a:avLst/>
              <a:gdLst/>
              <a:ahLst/>
              <a:rect l="l" t="t"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p:spPr>
          <p:style>
            <a:lnRef idx="0"/>
            <a:fillRef idx="0"/>
            <a:effectRef idx="0"/>
            <a:fontRef idx="minor"/>
          </p:style>
        </p:sp>
        <p:sp>
          <p:nvSpPr>
            <p:cNvPr id="508" name="CustomShape 13"/>
            <p:cNvSpPr/>
            <p:nvPr/>
          </p:nvSpPr>
          <p:spPr>
            <a:xfrm>
              <a:off x="4561560" y="3711600"/>
              <a:ext cx="114120" cy="99360"/>
            </a:xfrm>
            <a:custGeom>
              <a:avLst/>
              <a:gdLst/>
              <a:ahLst/>
              <a:rect l="l" t="t" r="r" b="b"/>
              <a:pathLst>
                <a:path w="864" h="754">
                  <a:moveTo>
                    <a:pt x="496" y="204"/>
                  </a:moveTo>
                  <a:lnTo>
                    <a:pt x="496" y="204"/>
                  </a:lnTo>
                  <a:lnTo>
                    <a:pt x="514" y="194"/>
                  </a:lnTo>
                  <a:lnTo>
                    <a:pt x="532" y="188"/>
                  </a:lnTo>
                  <a:lnTo>
                    <a:pt x="546" y="184"/>
                  </a:lnTo>
                  <a:lnTo>
                    <a:pt x="560" y="184"/>
                  </a:lnTo>
                  <a:lnTo>
                    <a:pt x="574" y="186"/>
                  </a:lnTo>
                  <a:lnTo>
                    <a:pt x="586" y="190"/>
                  </a:lnTo>
                  <a:lnTo>
                    <a:pt x="594" y="196"/>
                  </a:lnTo>
                  <a:lnTo>
                    <a:pt x="602" y="204"/>
                  </a:lnTo>
                  <a:lnTo>
                    <a:pt x="610" y="216"/>
                  </a:lnTo>
                  <a:lnTo>
                    <a:pt x="614" y="226"/>
                  </a:lnTo>
                  <a:lnTo>
                    <a:pt x="616" y="240"/>
                  </a:lnTo>
                  <a:lnTo>
                    <a:pt x="616" y="254"/>
                  </a:lnTo>
                  <a:lnTo>
                    <a:pt x="616" y="270"/>
                  </a:lnTo>
                  <a:lnTo>
                    <a:pt x="612" y="286"/>
                  </a:lnTo>
                  <a:lnTo>
                    <a:pt x="606" y="304"/>
                  </a:lnTo>
                  <a:lnTo>
                    <a:pt x="598" y="322"/>
                  </a:lnTo>
                  <a:lnTo>
                    <a:pt x="598" y="322"/>
                  </a:lnTo>
                  <a:lnTo>
                    <a:pt x="560" y="386"/>
                  </a:lnTo>
                  <a:lnTo>
                    <a:pt x="544" y="412"/>
                  </a:lnTo>
                  <a:lnTo>
                    <a:pt x="528" y="434"/>
                  </a:lnTo>
                  <a:lnTo>
                    <a:pt x="512" y="452"/>
                  </a:lnTo>
                  <a:lnTo>
                    <a:pt x="498" y="466"/>
                  </a:lnTo>
                  <a:lnTo>
                    <a:pt x="486" y="474"/>
                  </a:lnTo>
                  <a:lnTo>
                    <a:pt x="482" y="476"/>
                  </a:lnTo>
                  <a:lnTo>
                    <a:pt x="476" y="478"/>
                  </a:lnTo>
                  <a:lnTo>
                    <a:pt x="476" y="478"/>
                  </a:lnTo>
                  <a:lnTo>
                    <a:pt x="472" y="476"/>
                  </a:lnTo>
                  <a:lnTo>
                    <a:pt x="468" y="474"/>
                  </a:lnTo>
                  <a:lnTo>
                    <a:pt x="460" y="466"/>
                  </a:lnTo>
                  <a:lnTo>
                    <a:pt x="452" y="452"/>
                  </a:lnTo>
                  <a:lnTo>
                    <a:pt x="442" y="432"/>
                  </a:lnTo>
                  <a:lnTo>
                    <a:pt x="434" y="408"/>
                  </a:lnTo>
                  <a:lnTo>
                    <a:pt x="426" y="378"/>
                  </a:lnTo>
                  <a:lnTo>
                    <a:pt x="406" y="304"/>
                  </a:lnTo>
                  <a:lnTo>
                    <a:pt x="406" y="304"/>
                  </a:lnTo>
                  <a:lnTo>
                    <a:pt x="396" y="258"/>
                  </a:lnTo>
                  <a:lnTo>
                    <a:pt x="388" y="206"/>
                  </a:lnTo>
                  <a:lnTo>
                    <a:pt x="378" y="154"/>
                  </a:lnTo>
                  <a:lnTo>
                    <a:pt x="366" y="104"/>
                  </a:lnTo>
                  <a:lnTo>
                    <a:pt x="360" y="82"/>
                  </a:lnTo>
                  <a:lnTo>
                    <a:pt x="350" y="62"/>
                  </a:lnTo>
                  <a:lnTo>
                    <a:pt x="340" y="44"/>
                  </a:lnTo>
                  <a:lnTo>
                    <a:pt x="328" y="28"/>
                  </a:lnTo>
                  <a:lnTo>
                    <a:pt x="314" y="16"/>
                  </a:lnTo>
                  <a:lnTo>
                    <a:pt x="308" y="12"/>
                  </a:lnTo>
                  <a:lnTo>
                    <a:pt x="298" y="10"/>
                  </a:lnTo>
                  <a:lnTo>
                    <a:pt x="290" y="8"/>
                  </a:lnTo>
                  <a:lnTo>
                    <a:pt x="280" y="6"/>
                  </a:lnTo>
                  <a:lnTo>
                    <a:pt x="270" y="6"/>
                  </a:lnTo>
                  <a:lnTo>
                    <a:pt x="260" y="8"/>
                  </a:lnTo>
                  <a:lnTo>
                    <a:pt x="260" y="8"/>
                  </a:lnTo>
                  <a:lnTo>
                    <a:pt x="238" y="14"/>
                  </a:lnTo>
                  <a:lnTo>
                    <a:pt x="216" y="22"/>
                  </a:lnTo>
                  <a:lnTo>
                    <a:pt x="194" y="34"/>
                  </a:lnTo>
                  <a:lnTo>
                    <a:pt x="172" y="48"/>
                  </a:lnTo>
                  <a:lnTo>
                    <a:pt x="150" y="64"/>
                  </a:lnTo>
                  <a:lnTo>
                    <a:pt x="128" y="80"/>
                  </a:lnTo>
                  <a:lnTo>
                    <a:pt x="88" y="114"/>
                  </a:lnTo>
                  <a:lnTo>
                    <a:pt x="54" y="148"/>
                  </a:lnTo>
                  <a:lnTo>
                    <a:pt x="26" y="178"/>
                  </a:lnTo>
                  <a:lnTo>
                    <a:pt x="0" y="206"/>
                  </a:lnTo>
                  <a:lnTo>
                    <a:pt x="36" y="252"/>
                  </a:lnTo>
                  <a:lnTo>
                    <a:pt x="36" y="252"/>
                  </a:lnTo>
                  <a:lnTo>
                    <a:pt x="48" y="242"/>
                  </a:lnTo>
                  <a:lnTo>
                    <a:pt x="60" y="234"/>
                  </a:lnTo>
                  <a:lnTo>
                    <a:pt x="76" y="226"/>
                  </a:lnTo>
                  <a:lnTo>
                    <a:pt x="92" y="220"/>
                  </a:lnTo>
                  <a:lnTo>
                    <a:pt x="108" y="216"/>
                  </a:lnTo>
                  <a:lnTo>
                    <a:pt x="114" y="214"/>
                  </a:lnTo>
                  <a:lnTo>
                    <a:pt x="122" y="216"/>
                  </a:lnTo>
                  <a:lnTo>
                    <a:pt x="128" y="218"/>
                  </a:lnTo>
                  <a:lnTo>
                    <a:pt x="132" y="222"/>
                  </a:lnTo>
                  <a:lnTo>
                    <a:pt x="132" y="222"/>
                  </a:lnTo>
                  <a:lnTo>
                    <a:pt x="138" y="232"/>
                  </a:lnTo>
                  <a:lnTo>
                    <a:pt x="144" y="248"/>
                  </a:lnTo>
                  <a:lnTo>
                    <a:pt x="162" y="294"/>
                  </a:lnTo>
                  <a:lnTo>
                    <a:pt x="204" y="428"/>
                  </a:lnTo>
                  <a:lnTo>
                    <a:pt x="246" y="568"/>
                  </a:lnTo>
                  <a:lnTo>
                    <a:pt x="266" y="624"/>
                  </a:lnTo>
                  <a:lnTo>
                    <a:pt x="280" y="660"/>
                  </a:lnTo>
                  <a:lnTo>
                    <a:pt x="280" y="660"/>
                  </a:lnTo>
                  <a:lnTo>
                    <a:pt x="292" y="680"/>
                  </a:lnTo>
                  <a:lnTo>
                    <a:pt x="308" y="702"/>
                  </a:lnTo>
                  <a:lnTo>
                    <a:pt x="328" y="722"/>
                  </a:lnTo>
                  <a:lnTo>
                    <a:pt x="338" y="730"/>
                  </a:lnTo>
                  <a:lnTo>
                    <a:pt x="350" y="738"/>
                  </a:lnTo>
                  <a:lnTo>
                    <a:pt x="362" y="744"/>
                  </a:lnTo>
                  <a:lnTo>
                    <a:pt x="376" y="750"/>
                  </a:lnTo>
                  <a:lnTo>
                    <a:pt x="388" y="752"/>
                  </a:lnTo>
                  <a:lnTo>
                    <a:pt x="402" y="754"/>
                  </a:lnTo>
                  <a:lnTo>
                    <a:pt x="416" y="754"/>
                  </a:lnTo>
                  <a:lnTo>
                    <a:pt x="432" y="750"/>
                  </a:lnTo>
                  <a:lnTo>
                    <a:pt x="446" y="744"/>
                  </a:lnTo>
                  <a:lnTo>
                    <a:pt x="462" y="736"/>
                  </a:lnTo>
                  <a:lnTo>
                    <a:pt x="462" y="736"/>
                  </a:lnTo>
                  <a:lnTo>
                    <a:pt x="500" y="708"/>
                  </a:lnTo>
                  <a:lnTo>
                    <a:pt x="552" y="666"/>
                  </a:lnTo>
                  <a:lnTo>
                    <a:pt x="580" y="638"/>
                  </a:lnTo>
                  <a:lnTo>
                    <a:pt x="610" y="610"/>
                  </a:lnTo>
                  <a:lnTo>
                    <a:pt x="642" y="576"/>
                  </a:lnTo>
                  <a:lnTo>
                    <a:pt x="674" y="540"/>
                  </a:lnTo>
                  <a:lnTo>
                    <a:pt x="704" y="502"/>
                  </a:lnTo>
                  <a:lnTo>
                    <a:pt x="734" y="462"/>
                  </a:lnTo>
                  <a:lnTo>
                    <a:pt x="762" y="420"/>
                  </a:lnTo>
                  <a:lnTo>
                    <a:pt x="790" y="376"/>
                  </a:lnTo>
                  <a:lnTo>
                    <a:pt x="812" y="328"/>
                  </a:lnTo>
                  <a:lnTo>
                    <a:pt x="832" y="280"/>
                  </a:lnTo>
                  <a:lnTo>
                    <a:pt x="850" y="232"/>
                  </a:lnTo>
                  <a:lnTo>
                    <a:pt x="856" y="206"/>
                  </a:lnTo>
                  <a:lnTo>
                    <a:pt x="860" y="182"/>
                  </a:lnTo>
                  <a:lnTo>
                    <a:pt x="860" y="182"/>
                  </a:lnTo>
                  <a:lnTo>
                    <a:pt x="864" y="156"/>
                  </a:lnTo>
                  <a:lnTo>
                    <a:pt x="864" y="134"/>
                  </a:lnTo>
                  <a:lnTo>
                    <a:pt x="864" y="114"/>
                  </a:lnTo>
                  <a:lnTo>
                    <a:pt x="860" y="94"/>
                  </a:lnTo>
                  <a:lnTo>
                    <a:pt x="856" y="78"/>
                  </a:lnTo>
                  <a:lnTo>
                    <a:pt x="848" y="62"/>
                  </a:lnTo>
                  <a:lnTo>
                    <a:pt x="840" y="48"/>
                  </a:lnTo>
                  <a:lnTo>
                    <a:pt x="830" y="36"/>
                  </a:lnTo>
                  <a:lnTo>
                    <a:pt x="818" y="26"/>
                  </a:lnTo>
                  <a:lnTo>
                    <a:pt x="806" y="18"/>
                  </a:lnTo>
                  <a:lnTo>
                    <a:pt x="792" y="12"/>
                  </a:lnTo>
                  <a:lnTo>
                    <a:pt x="776" y="6"/>
                  </a:lnTo>
                  <a:lnTo>
                    <a:pt x="762" y="2"/>
                  </a:lnTo>
                  <a:lnTo>
                    <a:pt x="746" y="0"/>
                  </a:lnTo>
                  <a:lnTo>
                    <a:pt x="728" y="0"/>
                  </a:lnTo>
                  <a:lnTo>
                    <a:pt x="712" y="2"/>
                  </a:lnTo>
                  <a:lnTo>
                    <a:pt x="694" y="4"/>
                  </a:lnTo>
                  <a:lnTo>
                    <a:pt x="676" y="8"/>
                  </a:lnTo>
                  <a:lnTo>
                    <a:pt x="660" y="14"/>
                  </a:lnTo>
                  <a:lnTo>
                    <a:pt x="642" y="20"/>
                  </a:lnTo>
                  <a:lnTo>
                    <a:pt x="624" y="28"/>
                  </a:lnTo>
                  <a:lnTo>
                    <a:pt x="608" y="38"/>
                  </a:lnTo>
                  <a:lnTo>
                    <a:pt x="592" y="50"/>
                  </a:lnTo>
                  <a:lnTo>
                    <a:pt x="576" y="62"/>
                  </a:lnTo>
                  <a:lnTo>
                    <a:pt x="562" y="76"/>
                  </a:lnTo>
                  <a:lnTo>
                    <a:pt x="548" y="90"/>
                  </a:lnTo>
                  <a:lnTo>
                    <a:pt x="536" y="106"/>
                  </a:lnTo>
                  <a:lnTo>
                    <a:pt x="526" y="122"/>
                  </a:lnTo>
                  <a:lnTo>
                    <a:pt x="516" y="142"/>
                  </a:lnTo>
                  <a:lnTo>
                    <a:pt x="508" y="160"/>
                  </a:lnTo>
                  <a:lnTo>
                    <a:pt x="502" y="182"/>
                  </a:lnTo>
                  <a:lnTo>
                    <a:pt x="496" y="204"/>
                  </a:lnTo>
                  <a:lnTo>
                    <a:pt x="496" y="204"/>
                  </a:lnTo>
                  <a:close/>
                </a:path>
              </a:pathLst>
            </a:custGeom>
            <a:solidFill>
              <a:schemeClr val="bg1"/>
            </a:solidFill>
            <a:ln>
              <a:noFill/>
            </a:ln>
          </p:spPr>
          <p:style>
            <a:lnRef idx="0"/>
            <a:fillRef idx="0"/>
            <a:effectRef idx="0"/>
            <a:fontRef idx="minor"/>
          </p:style>
        </p:sp>
      </p:grpSp>
      <p:sp>
        <p:nvSpPr>
          <p:cNvPr id="509" name="Line 14"/>
          <p:cNvSpPr/>
          <p:nvPr/>
        </p:nvSpPr>
        <p:spPr>
          <a:xfrm>
            <a:off x="4475160" y="3182760"/>
            <a:ext cx="4367520" cy="360"/>
          </a:xfrm>
          <a:prstGeom prst="line">
            <a:avLst/>
          </a:prstGeom>
          <a:ln w="12600">
            <a:solidFill>
              <a:schemeClr val="bg2"/>
            </a:solidFill>
            <a:round/>
          </a:ln>
        </p:spPr>
        <p:style>
          <a:lnRef idx="0"/>
          <a:fillRef idx="0"/>
          <a:effectRef idx="0"/>
          <a:fontRef idx="minor"/>
        </p:style>
      </p:sp>
      <p:sp>
        <p:nvSpPr>
          <p:cNvPr id="510" name="CustomShape 15"/>
          <p:cNvSpPr/>
          <p:nvPr/>
        </p:nvSpPr>
        <p:spPr>
          <a:xfrm>
            <a:off x="4425840" y="2927160"/>
            <a:ext cx="4569840" cy="264960"/>
          </a:xfrm>
          <a:prstGeom prst="rect">
            <a:avLst/>
          </a:prstGeom>
          <a:noFill/>
          <a:ln>
            <a:noFill/>
          </a:ln>
        </p:spPr>
        <p:style>
          <a:lnRef idx="0"/>
          <a:fillRef idx="0"/>
          <a:effectRef idx="0"/>
          <a:fontRef idx="minor"/>
        </p:style>
        <p:txBody>
          <a:bodyPr lIns="62280" rIns="62280" tIns="30960" bIns="30960"/>
          <a:p>
            <a:pPr algn="just">
              <a:lnSpc>
                <a:spcPts val="1599"/>
              </a:lnSpc>
            </a:pPr>
            <a:r>
              <a:rPr b="1" lang="fr-FR" sz="1400" spc="-1" strike="noStrike">
                <a:solidFill>
                  <a:srgbClr val="232323"/>
                </a:solidFill>
                <a:latin typeface="Calibri"/>
                <a:ea typeface="DejaVu Sans"/>
              </a:rPr>
              <a:t>RETROUVEZ-NOUS</a:t>
            </a:r>
            <a:endParaRPr b="0" lang="fr-FR" sz="1400" spc="-1" strike="noStrike">
              <a:latin typeface="Arial"/>
            </a:endParaRPr>
          </a:p>
        </p:txBody>
      </p:sp>
      <p:sp>
        <p:nvSpPr>
          <p:cNvPr id="511" name="CustomShape 16"/>
          <p:cNvSpPr/>
          <p:nvPr/>
        </p:nvSpPr>
        <p:spPr>
          <a:xfrm>
            <a:off x="4708440" y="3257280"/>
            <a:ext cx="848160" cy="292320"/>
          </a:xfrm>
          <a:prstGeom prst="rect">
            <a:avLst/>
          </a:prstGeom>
          <a:noFill/>
          <a:ln>
            <a:noFill/>
          </a:ln>
        </p:spPr>
        <p:style>
          <a:lnRef idx="0"/>
          <a:fillRef idx="0"/>
          <a:effectRef idx="0"/>
          <a:fontRef idx="minor"/>
        </p:style>
        <p:txBody>
          <a:bodyPr wrap="none" lIns="90000" rIns="90000" tIns="45000" bIns="45000"/>
          <a:p>
            <a:pPr>
              <a:lnSpc>
                <a:spcPts val="1599"/>
              </a:lnSpc>
            </a:pPr>
            <a:r>
              <a:rPr b="0" lang="fr-FR" sz="1000" spc="-1" strike="noStrike">
                <a:solidFill>
                  <a:srgbClr val="232323"/>
                </a:solidFill>
                <a:latin typeface="Calibri"/>
                <a:ea typeface="DejaVu Sans"/>
              </a:rPr>
              <a:t>www.ipsos.fr</a:t>
            </a:r>
            <a:endParaRPr b="0" lang="fr-FR" sz="1000" spc="-1" strike="noStrike">
              <a:latin typeface="Arial"/>
            </a:endParaRPr>
          </a:p>
        </p:txBody>
      </p:sp>
      <p:sp>
        <p:nvSpPr>
          <p:cNvPr id="512" name="CustomShape 17"/>
          <p:cNvSpPr/>
          <p:nvPr/>
        </p:nvSpPr>
        <p:spPr>
          <a:xfrm>
            <a:off x="6830640" y="3283200"/>
            <a:ext cx="1352520" cy="24228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000" spc="-1" strike="noStrike">
                <a:solidFill>
                  <a:srgbClr val="232323"/>
                </a:solidFill>
                <a:latin typeface="Calibri"/>
                <a:ea typeface="DejaVu Sans"/>
              </a:rPr>
              <a:t>facebook.com/ipsos.fr </a:t>
            </a:r>
            <a:endParaRPr b="0" lang="fr-FR" sz="1000" spc="-1" strike="noStrike">
              <a:latin typeface="Arial"/>
            </a:endParaRPr>
          </a:p>
        </p:txBody>
      </p:sp>
      <p:sp>
        <p:nvSpPr>
          <p:cNvPr id="513" name="CustomShape 18"/>
          <p:cNvSpPr/>
          <p:nvPr/>
        </p:nvSpPr>
        <p:spPr>
          <a:xfrm>
            <a:off x="6842880" y="3635640"/>
            <a:ext cx="898560" cy="24228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000" spc="-1" strike="noStrike">
                <a:solidFill>
                  <a:srgbClr val="232323"/>
                </a:solidFill>
                <a:latin typeface="Calibri"/>
                <a:ea typeface="DejaVu Sans"/>
              </a:rPr>
              <a:t>@IpsosFrance</a:t>
            </a:r>
            <a:endParaRPr b="0" lang="fr-FR" sz="1000" spc="-1" strike="noStrike">
              <a:latin typeface="Arial"/>
            </a:endParaRPr>
          </a:p>
        </p:txBody>
      </p:sp>
      <p:sp>
        <p:nvSpPr>
          <p:cNvPr id="514" name="CustomShape 19"/>
          <p:cNvSpPr/>
          <p:nvPr/>
        </p:nvSpPr>
        <p:spPr>
          <a:xfrm>
            <a:off x="4721760" y="3638520"/>
            <a:ext cx="1055520" cy="24228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000" spc="-1" strike="noStrike">
                <a:solidFill>
                  <a:srgbClr val="232323"/>
                </a:solidFill>
                <a:latin typeface="Calibri"/>
                <a:ea typeface="DejaVu Sans"/>
              </a:rPr>
              <a:t>vimeo.com/ipsos</a:t>
            </a:r>
            <a:endParaRPr b="0" lang="fr-FR" sz="1000" spc="-1" strike="noStrike">
              <a:latin typeface="Arial"/>
            </a:endParaRPr>
          </a:p>
        </p:txBody>
      </p:sp>
      <p:sp>
        <p:nvSpPr>
          <p:cNvPr id="515" name="CustomShape 20"/>
          <p:cNvSpPr/>
          <p:nvPr/>
        </p:nvSpPr>
        <p:spPr>
          <a:xfrm>
            <a:off x="285480" y="349920"/>
            <a:ext cx="3608280" cy="2236320"/>
          </a:xfrm>
          <a:prstGeom prst="rect">
            <a:avLst/>
          </a:prstGeom>
          <a:noFill/>
          <a:ln>
            <a:noFill/>
          </a:ln>
        </p:spPr>
        <p:style>
          <a:lnRef idx="0"/>
          <a:fillRef idx="0"/>
          <a:effectRef idx="0"/>
          <a:fontRef idx="minor"/>
        </p:style>
        <p:txBody>
          <a:bodyPr lIns="62280" rIns="62280" tIns="30960" bIns="30960"/>
          <a:p>
            <a:pPr>
              <a:lnSpc>
                <a:spcPct val="100000"/>
              </a:lnSpc>
            </a:pPr>
            <a:r>
              <a:rPr b="1" lang="fr-FR" sz="1400" spc="-1" strike="noStrike">
                <a:solidFill>
                  <a:srgbClr val="ffffff"/>
                </a:solidFill>
                <a:latin typeface="Calibri"/>
                <a:ea typeface="DejaVu Sans"/>
              </a:rPr>
              <a:t>A PROPOS D’IPSOS</a:t>
            </a:r>
            <a:endParaRPr b="0" lang="fr-FR" sz="1400" spc="-1" strike="noStrike">
              <a:latin typeface="Arial"/>
            </a:endParaRPr>
          </a:p>
          <a:p>
            <a:pPr algn="just">
              <a:lnSpc>
                <a:spcPts val="1599"/>
              </a:lnSpc>
            </a:pPr>
            <a:endParaRPr b="0" lang="fr-FR" sz="1400" spc="-1" strike="noStrike">
              <a:latin typeface="Arial"/>
            </a:endParaRPr>
          </a:p>
          <a:p>
            <a:pPr algn="just">
              <a:lnSpc>
                <a:spcPct val="100000"/>
              </a:lnSpc>
            </a:pPr>
            <a:r>
              <a:rPr b="0" lang="fr-FR" sz="1050" spc="-1" strike="noStrike">
                <a:solidFill>
                  <a:srgbClr val="ffffff"/>
                </a:solidFill>
                <a:latin typeface="Calibri"/>
                <a:ea typeface="DejaVu Sans"/>
              </a:rPr>
              <a:t>Ipsos est le troisième Groupe mondial des études. Avec une présence effective dans 88 pays, il emploie plus de 16 000 salariés et a la capacité de conduire des programmes de recherche dans plus de 100 pays. Créé en 1975, Ipsos est contrôlé et dirigé par des professionnels des études. Ils ont construit un groupe solide autour d’un positionnement unique de multi-spécialistes – Etudes sur les Médias et l’Expression des marques, Recherche Marketing, Etudes pour le Management de la Relation Clients / Employés, Opinion et recherche sociale, Recueil de données sur mobile, internet, face à face et téléphone, traitement et mise à disposition des résultats.</a:t>
            </a:r>
            <a:endParaRPr b="0" lang="fr-FR" sz="1050" spc="-1" strike="noStrike">
              <a:latin typeface="Arial"/>
            </a:endParaRPr>
          </a:p>
        </p:txBody>
      </p:sp>
      <p:sp>
        <p:nvSpPr>
          <p:cNvPr id="516" name="CustomShape 21"/>
          <p:cNvSpPr/>
          <p:nvPr/>
        </p:nvSpPr>
        <p:spPr>
          <a:xfrm>
            <a:off x="4385160" y="349920"/>
            <a:ext cx="4569840" cy="1916640"/>
          </a:xfrm>
          <a:prstGeom prst="rect">
            <a:avLst/>
          </a:prstGeom>
          <a:noFill/>
          <a:ln>
            <a:noFill/>
          </a:ln>
        </p:spPr>
        <p:style>
          <a:lnRef idx="0"/>
          <a:fillRef idx="0"/>
          <a:effectRef idx="0"/>
          <a:fontRef idx="minor"/>
        </p:style>
        <p:txBody>
          <a:bodyPr lIns="62280" rIns="62280" tIns="30960" bIns="30960"/>
          <a:p>
            <a:pPr algn="just">
              <a:lnSpc>
                <a:spcPts val="1599"/>
              </a:lnSpc>
            </a:pPr>
            <a:r>
              <a:rPr b="1" lang="fr-FR" sz="1400" spc="-1" strike="noStrike">
                <a:solidFill>
                  <a:srgbClr val="232323"/>
                </a:solidFill>
                <a:latin typeface="Calibri"/>
                <a:ea typeface="DejaVu Sans"/>
              </a:rPr>
              <a:t>GAME CHANGERS</a:t>
            </a:r>
            <a:endParaRPr b="0" lang="fr-FR" sz="1400" spc="-1" strike="noStrike">
              <a:latin typeface="Arial"/>
            </a:endParaRPr>
          </a:p>
          <a:p>
            <a:pPr algn="just">
              <a:lnSpc>
                <a:spcPct val="100000"/>
              </a:lnSpc>
            </a:pPr>
            <a:br/>
            <a:r>
              <a:rPr b="0" lang="fr-FR" sz="1050" spc="-1" strike="noStrike">
                <a:solidFill>
                  <a:srgbClr val="232323"/>
                </a:solidFill>
                <a:latin typeface="Calibri"/>
                <a:ea typeface="DejaVu Sans"/>
              </a:rPr>
              <a:t>Chez Ipsos, nous sommes passionnément curieux des individus, des marchés, des marques et de la société.</a:t>
            </a:r>
            <a:endParaRPr b="0" lang="fr-FR" sz="1050" spc="-1" strike="noStrike">
              <a:latin typeface="Arial"/>
            </a:endParaRPr>
          </a:p>
          <a:p>
            <a:pPr algn="just">
              <a:lnSpc>
                <a:spcPct val="100000"/>
              </a:lnSpc>
            </a:pPr>
            <a:endParaRPr b="0" lang="fr-FR" sz="1050" spc="-1" strike="noStrike">
              <a:latin typeface="Arial"/>
            </a:endParaRPr>
          </a:p>
          <a:p>
            <a:pPr algn="just">
              <a:lnSpc>
                <a:spcPct val="100000"/>
              </a:lnSpc>
            </a:pPr>
            <a:r>
              <a:rPr b="0" lang="fr-FR" sz="1050" spc="-1" strike="noStrike">
                <a:solidFill>
                  <a:srgbClr val="232323"/>
                </a:solidFill>
                <a:latin typeface="Calibri"/>
                <a:ea typeface="DejaVu Sans"/>
              </a:rPr>
              <a:t>Nous aidons nos clients à naviguer plus vite et plus aisément dans un monde en profonde mutation.</a:t>
            </a:r>
            <a:endParaRPr b="0" lang="fr-FR" sz="1050" spc="-1" strike="noStrike">
              <a:latin typeface="Arial"/>
            </a:endParaRPr>
          </a:p>
          <a:p>
            <a:pPr algn="just">
              <a:lnSpc>
                <a:spcPct val="100000"/>
              </a:lnSpc>
            </a:pPr>
            <a:r>
              <a:rPr b="0" lang="fr-FR" sz="1050" spc="-1" strike="noStrike">
                <a:solidFill>
                  <a:srgbClr val="232323"/>
                </a:solidFill>
                <a:latin typeface="Calibri"/>
                <a:ea typeface="DejaVu Sans"/>
              </a:rPr>
              <a:t>Nous leur apportons l’inspiration nécessaire à la prise de décisions stratégiques.</a:t>
            </a:r>
            <a:endParaRPr b="0" lang="fr-FR" sz="1050" spc="-1" strike="noStrike">
              <a:latin typeface="Arial"/>
            </a:endParaRPr>
          </a:p>
          <a:p>
            <a:pPr algn="just">
              <a:lnSpc>
                <a:spcPct val="100000"/>
              </a:lnSpc>
            </a:pPr>
            <a:endParaRPr b="0" lang="fr-FR" sz="1050" spc="-1" strike="noStrike">
              <a:latin typeface="Arial"/>
            </a:endParaRPr>
          </a:p>
          <a:p>
            <a:pPr algn="just">
              <a:lnSpc>
                <a:spcPct val="100000"/>
              </a:lnSpc>
            </a:pPr>
            <a:r>
              <a:rPr b="0" lang="fr-FR" sz="1050" spc="-1" strike="noStrike">
                <a:solidFill>
                  <a:srgbClr val="232323"/>
                </a:solidFill>
                <a:latin typeface="Calibri"/>
                <a:ea typeface="DejaVu Sans"/>
              </a:rPr>
              <a:t>Nous leur délivrons sécurité, rapidité, simplicité et substance.</a:t>
            </a:r>
            <a:endParaRPr b="0" lang="fr-FR" sz="1050" spc="-1" strike="noStrike">
              <a:latin typeface="Arial"/>
            </a:endParaRPr>
          </a:p>
          <a:p>
            <a:pPr algn="just">
              <a:lnSpc>
                <a:spcPct val="100000"/>
              </a:lnSpc>
            </a:pPr>
            <a:r>
              <a:rPr b="0" lang="fr-FR" sz="1050" spc="-1" strike="noStrike">
                <a:solidFill>
                  <a:srgbClr val="232323"/>
                </a:solidFill>
                <a:latin typeface="Calibri"/>
                <a:ea typeface="DejaVu Sans"/>
              </a:rPr>
              <a:t>Nous sommes des Game Changers</a:t>
            </a:r>
            <a:endParaRPr b="0" lang="fr-FR" sz="1050" spc="-1" strike="noStrike">
              <a:latin typeface="Arial"/>
            </a:endParaRPr>
          </a:p>
        </p:txBody>
      </p:sp>
      <p:sp>
        <p:nvSpPr>
          <p:cNvPr id="517" name="Line 22"/>
          <p:cNvSpPr/>
          <p:nvPr/>
        </p:nvSpPr>
        <p:spPr>
          <a:xfrm>
            <a:off x="344160" y="612720"/>
            <a:ext cx="3356280" cy="360"/>
          </a:xfrm>
          <a:prstGeom prst="line">
            <a:avLst/>
          </a:prstGeom>
          <a:ln w="12600">
            <a:solidFill>
              <a:schemeClr val="bg1"/>
            </a:solidFill>
            <a:round/>
          </a:ln>
        </p:spPr>
        <p:style>
          <a:lnRef idx="0"/>
          <a:fillRef idx="0"/>
          <a:effectRef idx="0"/>
          <a:fontRef idx="minor"/>
        </p:style>
      </p:sp>
      <p:sp>
        <p:nvSpPr>
          <p:cNvPr id="518" name="Line 23"/>
          <p:cNvSpPr/>
          <p:nvPr/>
        </p:nvSpPr>
        <p:spPr>
          <a:xfrm>
            <a:off x="4475160" y="612720"/>
            <a:ext cx="4367520" cy="360"/>
          </a:xfrm>
          <a:prstGeom prst="line">
            <a:avLst/>
          </a:prstGeom>
          <a:ln w="12600">
            <a:solidFill>
              <a:schemeClr val="bg2"/>
            </a:solidFill>
            <a:round/>
          </a:ln>
        </p:spPr>
        <p:style>
          <a:lnRef idx="0"/>
          <a:fillRef idx="0"/>
          <a:effectRef idx="0"/>
          <a:fontRef idx="minor"/>
        </p:style>
      </p:sp>
      <p:sp>
        <p:nvSpPr>
          <p:cNvPr id="519" name="CustomShape 24"/>
          <p:cNvSpPr/>
          <p:nvPr/>
        </p:nvSpPr>
        <p:spPr>
          <a:xfrm>
            <a:off x="294840" y="3313080"/>
            <a:ext cx="3597480" cy="554400"/>
          </a:xfrm>
          <a:prstGeom prst="rect">
            <a:avLst/>
          </a:prstGeom>
          <a:noFill/>
          <a:ln>
            <a:noFill/>
          </a:ln>
        </p:spPr>
        <p:style>
          <a:lnRef idx="0"/>
          <a:fillRef idx="0"/>
          <a:effectRef idx="0"/>
          <a:fontRef idx="minor"/>
        </p:style>
        <p:txBody>
          <a:bodyPr lIns="62280" rIns="62280" tIns="30960" bIns="30960"/>
          <a:p>
            <a:pPr>
              <a:lnSpc>
                <a:spcPct val="100000"/>
              </a:lnSpc>
            </a:pPr>
            <a:r>
              <a:rPr b="0" lang="fr-FR" sz="700" spc="-1" strike="noStrike" u="sng">
                <a:solidFill>
                  <a:srgbClr val="ffffff"/>
                </a:solidFill>
                <a:uFillTx/>
                <a:latin typeface="Calibri"/>
                <a:ea typeface="DejaVu Sans"/>
              </a:rPr>
              <a:t>Syndicated studies</a:t>
            </a:r>
            <a:endParaRPr b="0" lang="fr-FR" sz="700" spc="-1" strike="noStrike">
              <a:latin typeface="Arial"/>
            </a:endParaRPr>
          </a:p>
          <a:p>
            <a:pPr>
              <a:lnSpc>
                <a:spcPct val="100000"/>
              </a:lnSpc>
            </a:pPr>
            <a:r>
              <a:rPr b="0" lang="fr-FR" sz="700" spc="-1" strike="noStrike">
                <a:solidFill>
                  <a:srgbClr val="ffffff"/>
                </a:solidFill>
                <a:latin typeface="Calibri"/>
                <a:ea typeface="DejaVu Sans"/>
              </a:rPr>
              <a:t>© 2017 Ipsos. ALL RIGHTS RESERVED.</a:t>
            </a:r>
            <a:br/>
            <a:r>
              <a:rPr b="0" i="1" lang="fr-FR" sz="600" spc="-1" strike="noStrike">
                <a:solidFill>
                  <a:srgbClr val="ffffff"/>
                </a:solidFill>
                <a:latin typeface="Calibri"/>
                <a:ea typeface="DejaVu Sans"/>
              </a:rPr>
              <a:t>This document constitutes the sole and exclusive property of Ipsos. Ipsos retains all copyrights and other rights over, without limitation, Ipsos' trademarks, technologies, methodologies, analyses and know how included or arising out of this document. The addressee of this document undertakes to maintain it confidential and not to disclose all or part of its content to any third party without the prior written consent of Ipsos.</a:t>
            </a:r>
            <a:endParaRPr b="0" lang="fr-FR" sz="600" spc="-1" strike="noStrike">
              <a:latin typeface="Arial"/>
            </a:endParaRPr>
          </a:p>
          <a:p>
            <a:pPr>
              <a:lnSpc>
                <a:spcPct val="100000"/>
              </a:lnSpc>
            </a:pPr>
            <a:endParaRPr b="0" lang="fr-FR" sz="600" spc="-1" strike="noStrike">
              <a:latin typeface="Arial"/>
            </a:endParaRPr>
          </a:p>
        </p:txBody>
      </p:sp>
      <p:sp>
        <p:nvSpPr>
          <p:cNvPr id="520" name="CustomShape 25"/>
          <p:cNvSpPr/>
          <p:nvPr/>
        </p:nvSpPr>
        <p:spPr>
          <a:xfrm>
            <a:off x="294840" y="4032720"/>
            <a:ext cx="3597480" cy="554400"/>
          </a:xfrm>
          <a:prstGeom prst="rect">
            <a:avLst/>
          </a:prstGeom>
          <a:noFill/>
          <a:ln>
            <a:noFill/>
          </a:ln>
        </p:spPr>
        <p:style>
          <a:lnRef idx="0"/>
          <a:fillRef idx="0"/>
          <a:effectRef idx="0"/>
          <a:fontRef idx="minor"/>
        </p:style>
        <p:txBody>
          <a:bodyPr lIns="62280" rIns="62280" tIns="30960" bIns="30960"/>
          <a:p>
            <a:pPr>
              <a:lnSpc>
                <a:spcPct val="100000"/>
              </a:lnSpc>
            </a:pPr>
            <a:r>
              <a:rPr b="0" lang="fr-FR" sz="700" spc="-1" strike="noStrike" u="sng">
                <a:solidFill>
                  <a:srgbClr val="ffffff"/>
                </a:solidFill>
                <a:uFillTx/>
                <a:latin typeface="Calibri"/>
                <a:ea typeface="DejaVu Sans"/>
              </a:rPr>
              <a:t>Ad hoc studies</a:t>
            </a:r>
            <a:endParaRPr b="0" lang="fr-FR" sz="700" spc="-1" strike="noStrike">
              <a:latin typeface="Arial"/>
            </a:endParaRPr>
          </a:p>
          <a:p>
            <a:pPr>
              <a:lnSpc>
                <a:spcPct val="100000"/>
              </a:lnSpc>
            </a:pPr>
            <a:r>
              <a:rPr b="0" lang="fr-FR" sz="700" spc="-1" strike="noStrike">
                <a:solidFill>
                  <a:srgbClr val="ffffff"/>
                </a:solidFill>
                <a:latin typeface="Calibri"/>
                <a:ea typeface="DejaVu Sans"/>
              </a:rPr>
              <a:t>© 2017 Ipsos. ALL RIGHTS RESERVED.</a:t>
            </a:r>
            <a:br/>
            <a:r>
              <a:rPr b="0" i="1" lang="fr-FR" sz="600" spc="-1" strike="noStrike">
                <a:solidFill>
                  <a:srgbClr val="ffffff"/>
                </a:solidFill>
                <a:latin typeface="Calibri"/>
                <a:ea typeface="DejaVu Sans"/>
              </a:rPr>
              <a:t>This document constitutes the sole and exclusive property of Ipsos. Ipsos retains all copyrights and other rights over, without limitation, Ipsos' trademarks, technologies, methodologies, analyses and know how included or arising out of this document. The addressee of this document undertakes to maintain it confidential and not to disclose all or part of its content to any third party without the prior written consent of Ipsos.</a:t>
            </a:r>
            <a:endParaRPr b="0" lang="fr-FR" sz="600" spc="-1" strike="noStrike">
              <a:latin typeface="Arial"/>
            </a:endParaRPr>
          </a:p>
          <a:p>
            <a:pPr>
              <a:lnSpc>
                <a:spcPct val="100000"/>
              </a:lnSpc>
            </a:pPr>
            <a:endParaRPr b="0" lang="fr-FR" sz="600" spc="-1" strike="noStrike">
              <a:latin typeface="Arial"/>
            </a:endParaRPr>
          </a:p>
        </p:txBody>
      </p:sp>
      <p:sp>
        <p:nvSpPr>
          <p:cNvPr id="521" name="CustomShape 26"/>
          <p:cNvSpPr/>
          <p:nvPr/>
        </p:nvSpPr>
        <p:spPr>
          <a:xfrm>
            <a:off x="294840" y="2702160"/>
            <a:ext cx="3404880" cy="554400"/>
          </a:xfrm>
          <a:prstGeom prst="rect">
            <a:avLst/>
          </a:prstGeom>
          <a:noFill/>
          <a:ln>
            <a:noFill/>
          </a:ln>
        </p:spPr>
        <p:style>
          <a:lnRef idx="0"/>
          <a:fillRef idx="0"/>
          <a:effectRef idx="0"/>
          <a:fontRef idx="minor"/>
        </p:style>
        <p:txBody>
          <a:bodyPr lIns="62280" rIns="62280" tIns="30960" bIns="30960"/>
          <a:p>
            <a:pPr>
              <a:lnSpc>
                <a:spcPct val="100000"/>
              </a:lnSpc>
            </a:pPr>
            <a:r>
              <a:rPr b="0" lang="fr-FR" sz="800" spc="-1" strike="noStrike">
                <a:solidFill>
                  <a:srgbClr val="ffffff"/>
                </a:solidFill>
                <a:latin typeface="Calibri"/>
                <a:ea typeface="DejaVu Sans"/>
              </a:rPr>
              <a:t>Ipsos is listed on Eurolist - NYSE-Euronext.  The company is part of the SBF 120 and the Mid-60 index and is eligible for the Deferred Settlement Service (SRD).</a:t>
            </a:r>
            <a:br/>
            <a:r>
              <a:rPr b="0" lang="fr-FR" sz="800" spc="-1" strike="noStrike">
                <a:solidFill>
                  <a:srgbClr val="ffffff"/>
                </a:solidFill>
                <a:latin typeface="Calibri"/>
                <a:ea typeface="DejaVu Sans"/>
              </a:rPr>
              <a:t>ISIN code FR0000073298, Reuters ISOS.PA, Bloomberg IPS:FP</a:t>
            </a:r>
            <a:br/>
            <a:r>
              <a:rPr b="0" lang="fr-FR" sz="800" spc="-1" strike="noStrike">
                <a:solidFill>
                  <a:srgbClr val="ffffff"/>
                </a:solidFill>
                <a:latin typeface="Calibri"/>
                <a:ea typeface="DejaVu Sans"/>
              </a:rPr>
              <a:t>www.ipsos.com</a:t>
            </a:r>
            <a:endParaRPr b="0" lang="fr-FR" sz="800" spc="-1" strike="noStrike">
              <a:latin typeface="Arial"/>
            </a:endParaRPr>
          </a:p>
          <a:p>
            <a:pPr>
              <a:lnSpc>
                <a:spcPct val="100000"/>
              </a:lnSpc>
            </a:pPr>
            <a:endParaRPr b="0" lang="fr-FR" sz="800" spc="-1" strike="noStrike">
              <a:latin typeface="Arial"/>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4492440" y="1829160"/>
            <a:ext cx="3809520" cy="1461600"/>
          </a:xfrm>
          <a:prstGeom prst="rect">
            <a:avLst/>
          </a:prstGeom>
          <a:noFill/>
          <a:ln>
            <a:noFill/>
          </a:ln>
        </p:spPr>
        <p:style>
          <a:lnRef idx="0"/>
          <a:fillRef idx="0"/>
          <a:effectRef idx="0"/>
          <a:fontRef idx="minor"/>
        </p:style>
        <p:txBody>
          <a:bodyPr lIns="0" rIns="0" tIns="0" bIns="0" anchor="ctr">
            <a:normAutofit/>
          </a:bodyPr>
          <a:p>
            <a:pPr>
              <a:lnSpc>
                <a:spcPct val="100000"/>
              </a:lnSpc>
            </a:pPr>
            <a:r>
              <a:rPr b="1" lang="fr-FR" sz="3200" spc="-1" strike="noStrike" cap="all">
                <a:solidFill>
                  <a:srgbClr val="1c1c1c"/>
                </a:solidFill>
                <a:latin typeface="Calibri"/>
                <a:ea typeface="DejaVu Sans"/>
              </a:rPr>
              <a:t>partie 1 </a:t>
            </a:r>
            <a:endParaRPr b="0" lang="fr-FR" sz="3200" spc="-1" strike="noStrike">
              <a:latin typeface="Arial"/>
            </a:endParaRPr>
          </a:p>
          <a:p>
            <a:pPr>
              <a:lnSpc>
                <a:spcPct val="100000"/>
              </a:lnSpc>
            </a:pPr>
            <a:r>
              <a:rPr b="0" lang="fr-FR" sz="2800" spc="-1" strike="noStrike" cap="all">
                <a:solidFill>
                  <a:srgbClr val="1c1c1c"/>
                </a:solidFill>
                <a:latin typeface="Calibri"/>
                <a:ea typeface="DejaVu Sans"/>
              </a:rPr>
              <a:t>L’organisation du système éducatif</a:t>
            </a:r>
            <a:endParaRPr b="0" lang="fr-FR" sz="2800" spc="-1" strike="noStrike">
              <a:latin typeface="Arial"/>
            </a:endParaRPr>
          </a:p>
        </p:txBody>
      </p:sp>
      <p:pic>
        <p:nvPicPr>
          <p:cNvPr id="243" name="Espace réservé pour une image  2" descr=""/>
          <p:cNvPicPr/>
          <p:nvPr/>
        </p:nvPicPr>
        <p:blipFill>
          <a:blip r:embed="rId1"/>
          <a:srcRect l="21591" t="0" r="21591" b="0"/>
          <a:stretch/>
        </p:blipFill>
        <p:spPr>
          <a:xfrm>
            <a:off x="0" y="-9000"/>
            <a:ext cx="4392000" cy="515160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234000" y="21708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22223"/>
                </a:solidFill>
                <a:latin typeface="Calibri"/>
              </a:rPr>
              <a:t>L’opinion globale sur le fonctionnement du système éducatif</a:t>
            </a:r>
            <a:endParaRPr b="0" lang="fr-FR" sz="2000" spc="-1" strike="noStrike">
              <a:latin typeface="Arial"/>
            </a:endParaRPr>
          </a:p>
        </p:txBody>
      </p:sp>
      <p:sp>
        <p:nvSpPr>
          <p:cNvPr id="245" name="CustomShape 2"/>
          <p:cNvSpPr/>
          <p:nvPr/>
        </p:nvSpPr>
        <p:spPr>
          <a:xfrm>
            <a:off x="435600" y="4669560"/>
            <a:ext cx="654876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8585b"/>
                </a:solidFill>
                <a:latin typeface="Calibri"/>
              </a:rPr>
              <a:t>Question : Diriez-vous que le système éducatif fonctionne plutôt bien ou plutôt mal en ce qui concerne :</a:t>
            </a:r>
            <a:endParaRPr b="0" lang="fr-FR" sz="1200" spc="-1" strike="noStrike">
              <a:latin typeface="Arial"/>
            </a:endParaRPr>
          </a:p>
        </p:txBody>
      </p:sp>
      <p:graphicFrame>
        <p:nvGraphicFramePr>
          <p:cNvPr id="246" name="Table 3"/>
          <p:cNvGraphicFramePr/>
          <p:nvPr/>
        </p:nvGraphicFramePr>
        <p:xfrm>
          <a:off x="-14400" y="4213080"/>
          <a:ext cx="9158040" cy="294120"/>
        </p:xfrm>
        <a:graphic>
          <a:graphicData uri="http://schemas.openxmlformats.org/drawingml/2006/table">
            <a:tbl>
              <a:tblPr/>
              <a:tblGrid>
                <a:gridCol w="1831680"/>
                <a:gridCol w="1831680"/>
                <a:gridCol w="1831680"/>
                <a:gridCol w="1831680"/>
                <a:gridCol w="1831680"/>
              </a:tblGrid>
              <a:tr h="294480">
                <a:tc>
                  <a:txBody>
                    <a:bodyPr/>
                    <a:p>
                      <a:pPr algn="ctr">
                        <a:lnSpc>
                          <a:spcPct val="100000"/>
                        </a:lnSpc>
                      </a:pPr>
                      <a:r>
                        <a:rPr b="1" lang="fr-FR" sz="1600" spc="-1" strike="noStrike">
                          <a:solidFill>
                            <a:srgbClr val="ffffff"/>
                          </a:solidFill>
                          <a:latin typeface="Calibri"/>
                        </a:rPr>
                        <a:t>Très bien</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600" spc="-1" strike="noStrike">
                          <a:solidFill>
                            <a:srgbClr val="ffffff"/>
                          </a:solidFill>
                          <a:latin typeface="Calibri"/>
                        </a:rPr>
                        <a:t>Plutôt bien</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600" spc="-1" strike="noStrike">
                          <a:solidFill>
                            <a:srgbClr val="ffffff"/>
                          </a:solidFill>
                          <a:latin typeface="Calibri"/>
                        </a:rPr>
                        <a:t>Plutôt mal</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600" spc="-1" strike="noStrike">
                          <a:solidFill>
                            <a:srgbClr val="ffffff"/>
                          </a:solidFill>
                          <a:latin typeface="Calibri"/>
                        </a:rPr>
                        <a:t>Très mal</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c>
                  <a:txBody>
                    <a:bodyPr/>
                    <a:p>
                      <a:pPr algn="ctr">
                        <a:lnSpc>
                          <a:spcPct val="100000"/>
                        </a:lnSpc>
                      </a:pPr>
                      <a:r>
                        <a:rPr b="1" lang="fr-FR" sz="1600" spc="-1" strike="noStrike">
                          <a:solidFill>
                            <a:srgbClr val="ffffff"/>
                          </a:solidFill>
                          <a:latin typeface="Calibri"/>
                        </a:rPr>
                        <a:t>(Nsp)</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a6a6a6"/>
                    </a:solidFill>
                  </a:tcPr>
                </a:tc>
              </a:tr>
            </a:tbl>
          </a:graphicData>
        </a:graphic>
      </p:graphicFrame>
      <p:graphicFrame>
        <p:nvGraphicFramePr>
          <p:cNvPr id="247" name="Graphique 8"/>
          <p:cNvGraphicFramePr/>
          <p:nvPr/>
        </p:nvGraphicFramePr>
        <p:xfrm>
          <a:off x="146160" y="654840"/>
          <a:ext cx="3742920" cy="3313800"/>
        </p:xfrm>
        <a:graphic>
          <a:graphicData uri="http://schemas.openxmlformats.org/drawingml/2006/chart">
            <c:chart xmlns:c="http://schemas.openxmlformats.org/drawingml/2006/chart" xmlns:r="http://schemas.openxmlformats.org/officeDocument/2006/relationships" r:id="rId1"/>
          </a:graphicData>
        </a:graphic>
      </p:graphicFrame>
      <p:sp>
        <p:nvSpPr>
          <p:cNvPr id="248" name="CustomShape 4"/>
          <p:cNvSpPr/>
          <p:nvPr/>
        </p:nvSpPr>
        <p:spPr>
          <a:xfrm>
            <a:off x="876240" y="3488040"/>
            <a:ext cx="2151360" cy="365760"/>
          </a:xfrm>
          <a:prstGeom prst="rect">
            <a:avLst/>
          </a:prstGeom>
          <a:noFill/>
          <a:ln>
            <a:noFill/>
          </a:ln>
        </p:spPr>
        <p:style>
          <a:lnRef idx="0"/>
          <a:fillRef idx="0"/>
          <a:effectRef idx="0"/>
          <a:fontRef idx="minor"/>
        </p:style>
        <p:txBody>
          <a:bodyPr lIns="0" rIns="0" tIns="0" bIns="0"/>
          <a:p>
            <a:pPr marL="4680" algn="ctr">
              <a:lnSpc>
                <a:spcPct val="100000"/>
              </a:lnSpc>
            </a:pPr>
            <a:r>
              <a:rPr b="1" lang="fr-FR" sz="2400" spc="-1" strike="noStrike">
                <a:solidFill>
                  <a:srgbClr val="213946"/>
                </a:solidFill>
                <a:latin typeface="Calibri"/>
                <a:ea typeface="DejaVu Sans"/>
              </a:rPr>
              <a:t>Bien 44%</a:t>
            </a:r>
            <a:endParaRPr b="0" lang="fr-FR" sz="2400" spc="-1" strike="noStrike">
              <a:latin typeface="Arial"/>
            </a:endParaRPr>
          </a:p>
        </p:txBody>
      </p:sp>
      <p:sp>
        <p:nvSpPr>
          <p:cNvPr id="249" name="CustomShape 5"/>
          <p:cNvSpPr/>
          <p:nvPr/>
        </p:nvSpPr>
        <p:spPr>
          <a:xfrm>
            <a:off x="626760" y="644760"/>
            <a:ext cx="417960" cy="501480"/>
          </a:xfrm>
          <a:custGeom>
            <a:avLst/>
            <a:gdLst/>
            <a:ahLst/>
            <a:rect l="l" t="t" r="r" b="b"/>
            <a:pathLst>
              <a:path w="208" h="249">
                <a:moveTo>
                  <a:pt x="60" y="137"/>
                </a:moveTo>
                <a:cubicBezTo>
                  <a:pt x="65" y="135"/>
                  <a:pt x="69" y="133"/>
                  <a:pt x="74" y="132"/>
                </a:cubicBezTo>
                <a:cubicBezTo>
                  <a:pt x="71" y="147"/>
                  <a:pt x="70" y="162"/>
                  <a:pt x="70" y="178"/>
                </a:cubicBezTo>
                <a:cubicBezTo>
                  <a:pt x="80" y="171"/>
                  <a:pt x="95" y="163"/>
                  <a:pt x="105" y="156"/>
                </a:cubicBezTo>
                <a:cubicBezTo>
                  <a:pt x="115" y="163"/>
                  <a:pt x="130" y="171"/>
                  <a:pt x="139" y="178"/>
                </a:cubicBezTo>
                <a:cubicBezTo>
                  <a:pt x="139" y="162"/>
                  <a:pt x="138" y="147"/>
                  <a:pt x="136" y="132"/>
                </a:cubicBezTo>
                <a:cubicBezTo>
                  <a:pt x="140" y="133"/>
                  <a:pt x="145" y="135"/>
                  <a:pt x="149" y="137"/>
                </a:cubicBezTo>
                <a:cubicBezTo>
                  <a:pt x="160" y="141"/>
                  <a:pt x="168" y="145"/>
                  <a:pt x="172" y="156"/>
                </a:cubicBezTo>
                <a:cubicBezTo>
                  <a:pt x="181" y="185"/>
                  <a:pt x="187" y="214"/>
                  <a:pt x="187" y="243"/>
                </a:cubicBezTo>
                <a:cubicBezTo>
                  <a:pt x="187" y="245"/>
                  <a:pt x="187" y="246"/>
                  <a:pt x="186" y="247"/>
                </a:cubicBezTo>
                <a:cubicBezTo>
                  <a:pt x="185" y="249"/>
                  <a:pt x="183" y="249"/>
                  <a:pt x="182" y="249"/>
                </a:cubicBezTo>
                <a:cubicBezTo>
                  <a:pt x="28" y="249"/>
                  <a:pt x="28" y="249"/>
                  <a:pt x="28" y="249"/>
                </a:cubicBezTo>
                <a:cubicBezTo>
                  <a:pt x="26" y="249"/>
                  <a:pt x="25" y="249"/>
                  <a:pt x="24" y="247"/>
                </a:cubicBezTo>
                <a:cubicBezTo>
                  <a:pt x="23" y="246"/>
                  <a:pt x="22" y="245"/>
                  <a:pt x="22" y="243"/>
                </a:cubicBezTo>
                <a:cubicBezTo>
                  <a:pt x="23" y="214"/>
                  <a:pt x="29" y="185"/>
                  <a:pt x="38" y="156"/>
                </a:cubicBezTo>
                <a:cubicBezTo>
                  <a:pt x="41" y="145"/>
                  <a:pt x="50" y="141"/>
                  <a:pt x="60" y="137"/>
                </a:cubicBezTo>
                <a:close/>
                <a:moveTo>
                  <a:pt x="142" y="93"/>
                </a:moveTo>
                <a:cubicBezTo>
                  <a:pt x="141" y="97"/>
                  <a:pt x="139" y="100"/>
                  <a:pt x="137" y="103"/>
                </a:cubicBezTo>
                <a:cubicBezTo>
                  <a:pt x="128" y="116"/>
                  <a:pt x="117" y="126"/>
                  <a:pt x="104" y="126"/>
                </a:cubicBezTo>
                <a:cubicBezTo>
                  <a:pt x="92" y="126"/>
                  <a:pt x="80" y="116"/>
                  <a:pt x="71" y="103"/>
                </a:cubicBezTo>
                <a:cubicBezTo>
                  <a:pt x="69" y="100"/>
                  <a:pt x="68" y="97"/>
                  <a:pt x="66" y="93"/>
                </a:cubicBezTo>
                <a:cubicBezTo>
                  <a:pt x="57" y="85"/>
                  <a:pt x="53" y="78"/>
                  <a:pt x="52" y="70"/>
                </a:cubicBezTo>
                <a:cubicBezTo>
                  <a:pt x="40" y="80"/>
                  <a:pt x="41" y="108"/>
                  <a:pt x="41" y="120"/>
                </a:cubicBezTo>
                <a:cubicBezTo>
                  <a:pt x="0" y="125"/>
                  <a:pt x="13" y="65"/>
                  <a:pt x="52" y="59"/>
                </a:cubicBezTo>
                <a:cubicBezTo>
                  <a:pt x="52" y="57"/>
                  <a:pt x="52" y="54"/>
                  <a:pt x="52" y="51"/>
                </a:cubicBezTo>
                <a:cubicBezTo>
                  <a:pt x="52" y="23"/>
                  <a:pt x="76" y="0"/>
                  <a:pt x="104" y="0"/>
                </a:cubicBezTo>
                <a:cubicBezTo>
                  <a:pt x="133" y="0"/>
                  <a:pt x="157" y="23"/>
                  <a:pt x="157" y="51"/>
                </a:cubicBezTo>
                <a:cubicBezTo>
                  <a:pt x="157" y="54"/>
                  <a:pt x="157" y="57"/>
                  <a:pt x="157" y="59"/>
                </a:cubicBezTo>
                <a:cubicBezTo>
                  <a:pt x="195" y="65"/>
                  <a:pt x="208" y="125"/>
                  <a:pt x="167" y="120"/>
                </a:cubicBezTo>
                <a:cubicBezTo>
                  <a:pt x="168" y="108"/>
                  <a:pt x="168" y="79"/>
                  <a:pt x="156" y="69"/>
                </a:cubicBezTo>
                <a:cubicBezTo>
                  <a:pt x="154" y="78"/>
                  <a:pt x="150" y="86"/>
                  <a:pt x="142" y="93"/>
                </a:cubicBezTo>
                <a:close/>
                <a:moveTo>
                  <a:pt x="144" y="62"/>
                </a:moveTo>
                <a:cubicBezTo>
                  <a:pt x="131" y="65"/>
                  <a:pt x="118" y="66"/>
                  <a:pt x="103" y="63"/>
                </a:cubicBezTo>
                <a:cubicBezTo>
                  <a:pt x="104" y="54"/>
                  <a:pt x="104" y="50"/>
                  <a:pt x="102" y="42"/>
                </a:cubicBezTo>
                <a:cubicBezTo>
                  <a:pt x="100" y="52"/>
                  <a:pt x="96" y="60"/>
                  <a:pt x="90" y="65"/>
                </a:cubicBezTo>
                <a:cubicBezTo>
                  <a:pt x="88" y="66"/>
                  <a:pt x="85" y="66"/>
                  <a:pt x="82" y="65"/>
                </a:cubicBezTo>
                <a:cubicBezTo>
                  <a:pt x="84" y="58"/>
                  <a:pt x="84" y="54"/>
                  <a:pt x="83" y="47"/>
                </a:cubicBezTo>
                <a:cubicBezTo>
                  <a:pt x="80" y="55"/>
                  <a:pt x="77" y="59"/>
                  <a:pt x="72" y="65"/>
                </a:cubicBezTo>
                <a:cubicBezTo>
                  <a:pt x="70" y="66"/>
                  <a:pt x="67" y="66"/>
                  <a:pt x="65" y="67"/>
                </a:cubicBezTo>
                <a:cubicBezTo>
                  <a:pt x="67" y="78"/>
                  <a:pt x="72" y="89"/>
                  <a:pt x="78" y="98"/>
                </a:cubicBezTo>
                <a:cubicBezTo>
                  <a:pt x="85" y="109"/>
                  <a:pt x="95" y="117"/>
                  <a:pt x="104" y="117"/>
                </a:cubicBezTo>
                <a:cubicBezTo>
                  <a:pt x="114" y="117"/>
                  <a:pt x="123" y="109"/>
                  <a:pt x="130" y="98"/>
                </a:cubicBezTo>
                <a:cubicBezTo>
                  <a:pt x="137" y="88"/>
                  <a:pt x="142" y="74"/>
                  <a:pt x="144" y="62"/>
                </a:cubicBezTo>
                <a:close/>
              </a:path>
            </a:pathLst>
          </a:custGeom>
          <a:solidFill>
            <a:schemeClr val="tx1"/>
          </a:solidFill>
          <a:ln w="9360">
            <a:noFill/>
          </a:ln>
        </p:spPr>
        <p:style>
          <a:lnRef idx="0"/>
          <a:fillRef idx="0"/>
          <a:effectRef idx="0"/>
          <a:fontRef idx="minor"/>
        </p:style>
      </p:sp>
      <p:sp>
        <p:nvSpPr>
          <p:cNvPr id="250" name="CustomShape 6"/>
          <p:cNvSpPr/>
          <p:nvPr/>
        </p:nvSpPr>
        <p:spPr>
          <a:xfrm>
            <a:off x="986400" y="757440"/>
            <a:ext cx="2048040" cy="274320"/>
          </a:xfrm>
          <a:prstGeom prst="rect">
            <a:avLst/>
          </a:prstGeom>
          <a:noFill/>
          <a:ln>
            <a:noFill/>
          </a:ln>
        </p:spPr>
        <p:style>
          <a:lnRef idx="0"/>
          <a:fillRef idx="0"/>
          <a:effectRef idx="0"/>
          <a:fontRef idx="minor"/>
        </p:style>
        <p:txBody>
          <a:bodyPr lIns="0" rIns="0" tIns="0" bIns="0"/>
          <a:p>
            <a:pPr marL="4680" algn="ctr">
              <a:lnSpc>
                <a:spcPct val="100000"/>
              </a:lnSpc>
            </a:pPr>
            <a:r>
              <a:rPr b="1" lang="fr-FR" sz="1800" spc="-1" strike="noStrike">
                <a:solidFill>
                  <a:srgbClr val="232323"/>
                </a:solidFill>
                <a:latin typeface="Calibri"/>
                <a:ea typeface="DejaVu Sans"/>
              </a:rPr>
              <a:t>L’ÉCOLE PRIMAIRE</a:t>
            </a:r>
            <a:endParaRPr b="0" lang="fr-FR" sz="1800" spc="-1" strike="noStrike">
              <a:latin typeface="Arial"/>
            </a:endParaRPr>
          </a:p>
        </p:txBody>
      </p:sp>
      <p:graphicFrame>
        <p:nvGraphicFramePr>
          <p:cNvPr id="251" name="Graphique 12"/>
          <p:cNvGraphicFramePr/>
          <p:nvPr/>
        </p:nvGraphicFramePr>
        <p:xfrm>
          <a:off x="3049920" y="709200"/>
          <a:ext cx="3742920" cy="3313800"/>
        </p:xfrm>
        <a:graphic>
          <a:graphicData uri="http://schemas.openxmlformats.org/drawingml/2006/chart">
            <c:chart xmlns:c="http://schemas.openxmlformats.org/drawingml/2006/chart" xmlns:r="http://schemas.openxmlformats.org/officeDocument/2006/relationships" r:id="rId2"/>
          </a:graphicData>
        </a:graphic>
      </p:graphicFrame>
      <p:sp>
        <p:nvSpPr>
          <p:cNvPr id="252" name="CustomShape 7"/>
          <p:cNvSpPr/>
          <p:nvPr/>
        </p:nvSpPr>
        <p:spPr>
          <a:xfrm>
            <a:off x="3787560" y="3488040"/>
            <a:ext cx="2151360" cy="578880"/>
          </a:xfrm>
          <a:prstGeom prst="rect">
            <a:avLst/>
          </a:prstGeom>
          <a:noFill/>
          <a:ln>
            <a:noFill/>
          </a:ln>
        </p:spPr>
        <p:style>
          <a:lnRef idx="0"/>
          <a:fillRef idx="0"/>
          <a:effectRef idx="0"/>
          <a:fontRef idx="minor"/>
        </p:style>
        <p:txBody>
          <a:bodyPr lIns="0" rIns="0" tIns="0" bIns="0"/>
          <a:p>
            <a:pPr marL="4680" algn="ctr">
              <a:lnSpc>
                <a:spcPct val="100000"/>
              </a:lnSpc>
            </a:pPr>
            <a:r>
              <a:rPr b="1" lang="fr-FR" sz="2400" spc="-1" strike="noStrike">
                <a:solidFill>
                  <a:srgbClr val="213946"/>
                </a:solidFill>
                <a:latin typeface="Calibri"/>
                <a:ea typeface="DejaVu Sans"/>
              </a:rPr>
              <a:t>Bien 35%</a:t>
            </a:r>
            <a:endParaRPr b="0" lang="fr-FR" sz="2400" spc="-1" strike="noStrike">
              <a:latin typeface="Arial"/>
            </a:endParaRPr>
          </a:p>
          <a:p>
            <a:pPr marL="4680" algn="ctr">
              <a:lnSpc>
                <a:spcPct val="100000"/>
              </a:lnSpc>
            </a:pPr>
            <a:r>
              <a:rPr b="1" lang="fr-FR" sz="1400" spc="-1" strike="noStrike">
                <a:solidFill>
                  <a:srgbClr val="213946"/>
                </a:solidFill>
                <a:latin typeface="Calibri"/>
                <a:ea typeface="DejaVu Sans"/>
              </a:rPr>
              <a:t>Professeurs au collège: 39%</a:t>
            </a:r>
            <a:endParaRPr b="0" lang="fr-FR" sz="1400" spc="-1" strike="noStrike">
              <a:latin typeface="Arial"/>
            </a:endParaRPr>
          </a:p>
        </p:txBody>
      </p:sp>
      <p:sp>
        <p:nvSpPr>
          <p:cNvPr id="253" name="CustomShape 8"/>
          <p:cNvSpPr/>
          <p:nvPr/>
        </p:nvSpPr>
        <p:spPr>
          <a:xfrm>
            <a:off x="3981960" y="757440"/>
            <a:ext cx="1785240" cy="274320"/>
          </a:xfrm>
          <a:prstGeom prst="rect">
            <a:avLst/>
          </a:prstGeom>
          <a:noFill/>
          <a:ln>
            <a:noFill/>
          </a:ln>
        </p:spPr>
        <p:style>
          <a:lnRef idx="0"/>
          <a:fillRef idx="0"/>
          <a:effectRef idx="0"/>
          <a:fontRef idx="minor"/>
        </p:style>
        <p:txBody>
          <a:bodyPr lIns="0" rIns="0" tIns="0" bIns="0"/>
          <a:p>
            <a:pPr marL="4680" algn="ctr">
              <a:lnSpc>
                <a:spcPct val="100000"/>
              </a:lnSpc>
            </a:pPr>
            <a:r>
              <a:rPr b="1" lang="fr-FR" sz="1800" spc="-1" strike="noStrike">
                <a:solidFill>
                  <a:srgbClr val="232323"/>
                </a:solidFill>
                <a:latin typeface="Calibri"/>
                <a:ea typeface="DejaVu Sans"/>
              </a:rPr>
              <a:t>LE COLLÈGE </a:t>
            </a:r>
            <a:endParaRPr b="0" lang="fr-FR" sz="1800" spc="-1" strike="noStrike">
              <a:latin typeface="Arial"/>
            </a:endParaRPr>
          </a:p>
        </p:txBody>
      </p:sp>
      <p:grpSp>
        <p:nvGrpSpPr>
          <p:cNvPr id="254" name="Group 9"/>
          <p:cNvGrpSpPr/>
          <p:nvPr/>
        </p:nvGrpSpPr>
        <p:grpSpPr>
          <a:xfrm>
            <a:off x="3578040" y="629280"/>
            <a:ext cx="678240" cy="532080"/>
            <a:chOff x="3578040" y="629280"/>
            <a:chExt cx="678240" cy="532080"/>
          </a:xfrm>
        </p:grpSpPr>
        <p:sp>
          <p:nvSpPr>
            <p:cNvPr id="255" name="CustomShape 10"/>
            <p:cNvSpPr/>
            <p:nvPr/>
          </p:nvSpPr>
          <p:spPr>
            <a:xfrm>
              <a:off x="3578040" y="673200"/>
              <a:ext cx="357480" cy="475560"/>
            </a:xfrm>
            <a:custGeom>
              <a:avLst/>
              <a:gdLst/>
              <a:ahLst/>
              <a:rect l="l" t="t" r="r" b="b"/>
              <a:pathLst>
                <a:path w="145" h="193">
                  <a:moveTo>
                    <a:pt x="42" y="96"/>
                  </a:moveTo>
                  <a:cubicBezTo>
                    <a:pt x="45" y="94"/>
                    <a:pt x="48" y="93"/>
                    <a:pt x="51" y="92"/>
                  </a:cubicBezTo>
                  <a:cubicBezTo>
                    <a:pt x="49" y="103"/>
                    <a:pt x="49" y="114"/>
                    <a:pt x="49" y="124"/>
                  </a:cubicBezTo>
                  <a:cubicBezTo>
                    <a:pt x="56" y="119"/>
                    <a:pt x="66" y="114"/>
                    <a:pt x="73" y="109"/>
                  </a:cubicBezTo>
                  <a:cubicBezTo>
                    <a:pt x="80" y="114"/>
                    <a:pt x="90" y="119"/>
                    <a:pt x="97" y="124"/>
                  </a:cubicBezTo>
                  <a:cubicBezTo>
                    <a:pt x="97" y="114"/>
                    <a:pt x="97" y="103"/>
                    <a:pt x="95" y="92"/>
                  </a:cubicBezTo>
                  <a:cubicBezTo>
                    <a:pt x="98" y="93"/>
                    <a:pt x="101" y="94"/>
                    <a:pt x="104" y="96"/>
                  </a:cubicBezTo>
                  <a:cubicBezTo>
                    <a:pt x="112" y="99"/>
                    <a:pt x="118" y="102"/>
                    <a:pt x="120" y="109"/>
                  </a:cubicBezTo>
                  <a:cubicBezTo>
                    <a:pt x="126" y="130"/>
                    <a:pt x="130" y="168"/>
                    <a:pt x="131" y="188"/>
                  </a:cubicBezTo>
                  <a:cubicBezTo>
                    <a:pt x="131" y="190"/>
                    <a:pt x="131" y="191"/>
                    <a:pt x="130" y="191"/>
                  </a:cubicBezTo>
                  <a:cubicBezTo>
                    <a:pt x="129" y="192"/>
                    <a:pt x="128" y="193"/>
                    <a:pt x="127" y="193"/>
                  </a:cubicBezTo>
                  <a:cubicBezTo>
                    <a:pt x="19" y="193"/>
                    <a:pt x="19" y="193"/>
                    <a:pt x="19" y="193"/>
                  </a:cubicBezTo>
                  <a:cubicBezTo>
                    <a:pt x="18" y="193"/>
                    <a:pt x="17" y="192"/>
                    <a:pt x="16" y="191"/>
                  </a:cubicBezTo>
                  <a:cubicBezTo>
                    <a:pt x="16" y="191"/>
                    <a:pt x="15" y="190"/>
                    <a:pt x="15" y="188"/>
                  </a:cubicBezTo>
                  <a:cubicBezTo>
                    <a:pt x="16" y="168"/>
                    <a:pt x="20" y="130"/>
                    <a:pt x="26" y="109"/>
                  </a:cubicBezTo>
                  <a:cubicBezTo>
                    <a:pt x="29" y="102"/>
                    <a:pt x="35" y="99"/>
                    <a:pt x="42" y="96"/>
                  </a:cubicBezTo>
                  <a:close/>
                  <a:moveTo>
                    <a:pt x="99" y="43"/>
                  </a:moveTo>
                  <a:cubicBezTo>
                    <a:pt x="90" y="46"/>
                    <a:pt x="82" y="46"/>
                    <a:pt x="72" y="44"/>
                  </a:cubicBezTo>
                  <a:cubicBezTo>
                    <a:pt x="73" y="38"/>
                    <a:pt x="72" y="35"/>
                    <a:pt x="71" y="29"/>
                  </a:cubicBezTo>
                  <a:cubicBezTo>
                    <a:pt x="69" y="37"/>
                    <a:pt x="67" y="42"/>
                    <a:pt x="63" y="45"/>
                  </a:cubicBezTo>
                  <a:cubicBezTo>
                    <a:pt x="61" y="46"/>
                    <a:pt x="59" y="46"/>
                    <a:pt x="57" y="45"/>
                  </a:cubicBezTo>
                  <a:cubicBezTo>
                    <a:pt x="58" y="40"/>
                    <a:pt x="58" y="38"/>
                    <a:pt x="58" y="33"/>
                  </a:cubicBezTo>
                  <a:cubicBezTo>
                    <a:pt x="56" y="38"/>
                    <a:pt x="54" y="41"/>
                    <a:pt x="50" y="45"/>
                  </a:cubicBezTo>
                  <a:cubicBezTo>
                    <a:pt x="48" y="46"/>
                    <a:pt x="48" y="46"/>
                    <a:pt x="47" y="46"/>
                  </a:cubicBezTo>
                  <a:cubicBezTo>
                    <a:pt x="48" y="54"/>
                    <a:pt x="51" y="62"/>
                    <a:pt x="55" y="69"/>
                  </a:cubicBezTo>
                  <a:cubicBezTo>
                    <a:pt x="61" y="76"/>
                    <a:pt x="66" y="81"/>
                    <a:pt x="73" y="81"/>
                  </a:cubicBezTo>
                  <a:cubicBezTo>
                    <a:pt x="79" y="81"/>
                    <a:pt x="85" y="76"/>
                    <a:pt x="90" y="69"/>
                  </a:cubicBezTo>
                  <a:cubicBezTo>
                    <a:pt x="95" y="61"/>
                    <a:pt x="98" y="52"/>
                    <a:pt x="99" y="43"/>
                  </a:cubicBezTo>
                  <a:close/>
                  <a:moveTo>
                    <a:pt x="99" y="65"/>
                  </a:moveTo>
                  <a:cubicBezTo>
                    <a:pt x="94" y="75"/>
                    <a:pt x="85" y="88"/>
                    <a:pt x="73" y="88"/>
                  </a:cubicBezTo>
                  <a:cubicBezTo>
                    <a:pt x="60" y="88"/>
                    <a:pt x="51" y="75"/>
                    <a:pt x="46" y="65"/>
                  </a:cubicBezTo>
                  <a:cubicBezTo>
                    <a:pt x="39" y="60"/>
                    <a:pt x="37" y="55"/>
                    <a:pt x="36" y="49"/>
                  </a:cubicBezTo>
                  <a:cubicBezTo>
                    <a:pt x="28" y="56"/>
                    <a:pt x="28" y="76"/>
                    <a:pt x="29" y="84"/>
                  </a:cubicBezTo>
                  <a:cubicBezTo>
                    <a:pt x="0" y="87"/>
                    <a:pt x="9" y="45"/>
                    <a:pt x="36" y="41"/>
                  </a:cubicBezTo>
                  <a:cubicBezTo>
                    <a:pt x="36" y="39"/>
                    <a:pt x="36" y="38"/>
                    <a:pt x="36" y="36"/>
                  </a:cubicBezTo>
                  <a:cubicBezTo>
                    <a:pt x="36" y="16"/>
                    <a:pt x="53" y="0"/>
                    <a:pt x="73" y="0"/>
                  </a:cubicBezTo>
                  <a:cubicBezTo>
                    <a:pt x="93" y="0"/>
                    <a:pt x="110" y="16"/>
                    <a:pt x="110" y="36"/>
                  </a:cubicBezTo>
                  <a:cubicBezTo>
                    <a:pt x="110" y="38"/>
                    <a:pt x="110" y="39"/>
                    <a:pt x="109" y="41"/>
                  </a:cubicBezTo>
                  <a:cubicBezTo>
                    <a:pt x="136" y="45"/>
                    <a:pt x="145" y="87"/>
                    <a:pt x="117" y="84"/>
                  </a:cubicBezTo>
                  <a:cubicBezTo>
                    <a:pt x="117" y="75"/>
                    <a:pt x="118" y="55"/>
                    <a:pt x="109" y="48"/>
                  </a:cubicBezTo>
                  <a:cubicBezTo>
                    <a:pt x="107" y="55"/>
                    <a:pt x="105" y="60"/>
                    <a:pt x="99" y="65"/>
                  </a:cubicBezTo>
                  <a:close/>
                </a:path>
              </a:pathLst>
            </a:custGeom>
            <a:solidFill>
              <a:schemeClr val="tx1"/>
            </a:solidFill>
            <a:ln w="9360">
              <a:noFill/>
            </a:ln>
          </p:spPr>
          <p:style>
            <a:lnRef idx="0"/>
            <a:fillRef idx="0"/>
            <a:effectRef idx="0"/>
            <a:fontRef idx="minor"/>
          </p:style>
        </p:sp>
        <p:sp>
          <p:nvSpPr>
            <p:cNvPr id="256" name="CustomShape 11"/>
            <p:cNvSpPr/>
            <p:nvPr/>
          </p:nvSpPr>
          <p:spPr>
            <a:xfrm>
              <a:off x="3886200" y="629280"/>
              <a:ext cx="339840" cy="519480"/>
            </a:xfrm>
            <a:custGeom>
              <a:avLst/>
              <a:gdLst/>
              <a:ahLst/>
              <a:rect l="l" t="t" r="r" b="b"/>
              <a:pathLst>
                <a:path w="138" h="211">
                  <a:moveTo>
                    <a:pt x="34" y="57"/>
                  </a:moveTo>
                  <a:cubicBezTo>
                    <a:pt x="28" y="42"/>
                    <a:pt x="33" y="32"/>
                    <a:pt x="39" y="24"/>
                  </a:cubicBezTo>
                  <a:cubicBezTo>
                    <a:pt x="48" y="14"/>
                    <a:pt x="60" y="9"/>
                    <a:pt x="72" y="10"/>
                  </a:cubicBezTo>
                  <a:cubicBezTo>
                    <a:pt x="71" y="8"/>
                    <a:pt x="71" y="6"/>
                    <a:pt x="72" y="3"/>
                  </a:cubicBezTo>
                  <a:cubicBezTo>
                    <a:pt x="72" y="2"/>
                    <a:pt x="80" y="11"/>
                    <a:pt x="80" y="10"/>
                  </a:cubicBezTo>
                  <a:cubicBezTo>
                    <a:pt x="81" y="9"/>
                    <a:pt x="85" y="0"/>
                    <a:pt x="85" y="3"/>
                  </a:cubicBezTo>
                  <a:cubicBezTo>
                    <a:pt x="86" y="9"/>
                    <a:pt x="88" y="13"/>
                    <a:pt x="89" y="15"/>
                  </a:cubicBezTo>
                  <a:cubicBezTo>
                    <a:pt x="91" y="14"/>
                    <a:pt x="101" y="9"/>
                    <a:pt x="99" y="12"/>
                  </a:cubicBezTo>
                  <a:cubicBezTo>
                    <a:pt x="97" y="16"/>
                    <a:pt x="96" y="19"/>
                    <a:pt x="95" y="21"/>
                  </a:cubicBezTo>
                  <a:cubicBezTo>
                    <a:pt x="97" y="22"/>
                    <a:pt x="99" y="24"/>
                    <a:pt x="100" y="26"/>
                  </a:cubicBezTo>
                  <a:cubicBezTo>
                    <a:pt x="108" y="37"/>
                    <a:pt x="108" y="47"/>
                    <a:pt x="104" y="57"/>
                  </a:cubicBezTo>
                  <a:cubicBezTo>
                    <a:pt x="107" y="58"/>
                    <a:pt x="107" y="64"/>
                    <a:pt x="107" y="66"/>
                  </a:cubicBezTo>
                  <a:cubicBezTo>
                    <a:pt x="106" y="68"/>
                    <a:pt x="102" y="73"/>
                    <a:pt x="100" y="73"/>
                  </a:cubicBezTo>
                  <a:cubicBezTo>
                    <a:pt x="95" y="86"/>
                    <a:pt x="85" y="106"/>
                    <a:pt x="69" y="106"/>
                  </a:cubicBezTo>
                  <a:cubicBezTo>
                    <a:pt x="52" y="106"/>
                    <a:pt x="43" y="87"/>
                    <a:pt x="38" y="73"/>
                  </a:cubicBezTo>
                  <a:cubicBezTo>
                    <a:pt x="36" y="73"/>
                    <a:pt x="32" y="69"/>
                    <a:pt x="31" y="66"/>
                  </a:cubicBezTo>
                  <a:cubicBezTo>
                    <a:pt x="30" y="64"/>
                    <a:pt x="31" y="59"/>
                    <a:pt x="34" y="57"/>
                  </a:cubicBezTo>
                  <a:close/>
                  <a:moveTo>
                    <a:pt x="96" y="59"/>
                  </a:moveTo>
                  <a:cubicBezTo>
                    <a:pt x="91" y="55"/>
                    <a:pt x="88" y="50"/>
                    <a:pt x="86" y="43"/>
                  </a:cubicBezTo>
                  <a:cubicBezTo>
                    <a:pt x="75" y="55"/>
                    <a:pt x="56" y="57"/>
                    <a:pt x="41" y="56"/>
                  </a:cubicBezTo>
                  <a:cubicBezTo>
                    <a:pt x="44" y="71"/>
                    <a:pt x="51" y="99"/>
                    <a:pt x="69" y="99"/>
                  </a:cubicBezTo>
                  <a:cubicBezTo>
                    <a:pt x="84" y="99"/>
                    <a:pt x="94" y="72"/>
                    <a:pt x="96" y="59"/>
                  </a:cubicBezTo>
                  <a:close/>
                  <a:moveTo>
                    <a:pt x="32" y="110"/>
                  </a:moveTo>
                  <a:cubicBezTo>
                    <a:pt x="22" y="113"/>
                    <a:pt x="11" y="118"/>
                    <a:pt x="10" y="123"/>
                  </a:cubicBezTo>
                  <a:cubicBezTo>
                    <a:pt x="4" y="143"/>
                    <a:pt x="1" y="184"/>
                    <a:pt x="0" y="205"/>
                  </a:cubicBezTo>
                  <a:cubicBezTo>
                    <a:pt x="0" y="208"/>
                    <a:pt x="3" y="211"/>
                    <a:pt x="6" y="211"/>
                  </a:cubicBezTo>
                  <a:cubicBezTo>
                    <a:pt x="48" y="211"/>
                    <a:pt x="90" y="211"/>
                    <a:pt x="132" y="211"/>
                  </a:cubicBezTo>
                  <a:cubicBezTo>
                    <a:pt x="135" y="211"/>
                    <a:pt x="138" y="208"/>
                    <a:pt x="138" y="205"/>
                  </a:cubicBezTo>
                  <a:cubicBezTo>
                    <a:pt x="137" y="184"/>
                    <a:pt x="135" y="143"/>
                    <a:pt x="129" y="123"/>
                  </a:cubicBezTo>
                  <a:cubicBezTo>
                    <a:pt x="127" y="118"/>
                    <a:pt x="116" y="113"/>
                    <a:pt x="106" y="110"/>
                  </a:cubicBezTo>
                  <a:cubicBezTo>
                    <a:pt x="104" y="113"/>
                    <a:pt x="104" y="113"/>
                    <a:pt x="104" y="113"/>
                  </a:cubicBezTo>
                  <a:cubicBezTo>
                    <a:pt x="98" y="126"/>
                    <a:pt x="90" y="132"/>
                    <a:pt x="77" y="140"/>
                  </a:cubicBezTo>
                  <a:cubicBezTo>
                    <a:pt x="75" y="141"/>
                    <a:pt x="74" y="142"/>
                    <a:pt x="72" y="143"/>
                  </a:cubicBezTo>
                  <a:cubicBezTo>
                    <a:pt x="72" y="204"/>
                    <a:pt x="72" y="204"/>
                    <a:pt x="72" y="204"/>
                  </a:cubicBezTo>
                  <a:cubicBezTo>
                    <a:pt x="66" y="204"/>
                    <a:pt x="66" y="204"/>
                    <a:pt x="66" y="204"/>
                  </a:cubicBezTo>
                  <a:cubicBezTo>
                    <a:pt x="66" y="143"/>
                    <a:pt x="66" y="143"/>
                    <a:pt x="66" y="143"/>
                  </a:cubicBezTo>
                  <a:cubicBezTo>
                    <a:pt x="65" y="142"/>
                    <a:pt x="63" y="141"/>
                    <a:pt x="61" y="140"/>
                  </a:cubicBezTo>
                  <a:cubicBezTo>
                    <a:pt x="48" y="132"/>
                    <a:pt x="40" y="126"/>
                    <a:pt x="34" y="113"/>
                  </a:cubicBezTo>
                  <a:cubicBezTo>
                    <a:pt x="32" y="110"/>
                    <a:pt x="32" y="110"/>
                    <a:pt x="32" y="110"/>
                  </a:cubicBezTo>
                  <a:close/>
                  <a:moveTo>
                    <a:pt x="91" y="106"/>
                  </a:moveTo>
                  <a:cubicBezTo>
                    <a:pt x="85" y="117"/>
                    <a:pt x="80" y="119"/>
                    <a:pt x="69" y="128"/>
                  </a:cubicBezTo>
                  <a:cubicBezTo>
                    <a:pt x="58" y="119"/>
                    <a:pt x="53" y="117"/>
                    <a:pt x="48" y="106"/>
                  </a:cubicBezTo>
                  <a:cubicBezTo>
                    <a:pt x="45" y="107"/>
                    <a:pt x="42" y="107"/>
                    <a:pt x="38" y="109"/>
                  </a:cubicBezTo>
                  <a:cubicBezTo>
                    <a:pt x="39" y="110"/>
                    <a:pt x="39" y="110"/>
                    <a:pt x="39" y="110"/>
                  </a:cubicBezTo>
                  <a:cubicBezTo>
                    <a:pt x="39" y="110"/>
                    <a:pt x="40" y="110"/>
                    <a:pt x="40" y="110"/>
                  </a:cubicBezTo>
                  <a:cubicBezTo>
                    <a:pt x="45" y="122"/>
                    <a:pt x="52" y="127"/>
                    <a:pt x="64" y="135"/>
                  </a:cubicBezTo>
                  <a:cubicBezTo>
                    <a:pt x="66" y="136"/>
                    <a:pt x="67" y="137"/>
                    <a:pt x="69" y="138"/>
                  </a:cubicBezTo>
                  <a:cubicBezTo>
                    <a:pt x="71" y="137"/>
                    <a:pt x="72" y="136"/>
                    <a:pt x="74" y="135"/>
                  </a:cubicBezTo>
                  <a:cubicBezTo>
                    <a:pt x="86" y="127"/>
                    <a:pt x="93" y="122"/>
                    <a:pt x="99" y="110"/>
                  </a:cubicBezTo>
                  <a:cubicBezTo>
                    <a:pt x="99" y="110"/>
                    <a:pt x="99" y="110"/>
                    <a:pt x="99" y="110"/>
                  </a:cubicBezTo>
                  <a:cubicBezTo>
                    <a:pt x="99" y="110"/>
                    <a:pt x="99" y="110"/>
                    <a:pt x="99" y="110"/>
                  </a:cubicBezTo>
                  <a:cubicBezTo>
                    <a:pt x="100" y="109"/>
                    <a:pt x="100" y="109"/>
                    <a:pt x="100" y="109"/>
                  </a:cubicBezTo>
                  <a:cubicBezTo>
                    <a:pt x="96" y="107"/>
                    <a:pt x="93" y="107"/>
                    <a:pt x="91" y="106"/>
                  </a:cubicBezTo>
                  <a:close/>
                  <a:moveTo>
                    <a:pt x="82" y="146"/>
                  </a:moveTo>
                  <a:cubicBezTo>
                    <a:pt x="86" y="146"/>
                    <a:pt x="88" y="149"/>
                    <a:pt x="88" y="152"/>
                  </a:cubicBezTo>
                  <a:cubicBezTo>
                    <a:pt x="88" y="155"/>
                    <a:pt x="86" y="158"/>
                    <a:pt x="82" y="158"/>
                  </a:cubicBezTo>
                  <a:cubicBezTo>
                    <a:pt x="79" y="158"/>
                    <a:pt x="77" y="155"/>
                    <a:pt x="77" y="152"/>
                  </a:cubicBezTo>
                  <a:cubicBezTo>
                    <a:pt x="77" y="149"/>
                    <a:pt x="79" y="146"/>
                    <a:pt x="82" y="146"/>
                  </a:cubicBezTo>
                  <a:close/>
                </a:path>
              </a:pathLst>
            </a:custGeom>
            <a:solidFill>
              <a:schemeClr val="tx1"/>
            </a:solidFill>
            <a:ln w="9360">
              <a:noFill/>
            </a:ln>
          </p:spPr>
          <p:style>
            <a:lnRef idx="0"/>
            <a:fillRef idx="0"/>
            <a:effectRef idx="0"/>
            <a:fontRef idx="minor"/>
          </p:style>
        </p:sp>
        <p:sp>
          <p:nvSpPr>
            <p:cNvPr id="257" name="CustomShape 12"/>
            <p:cNvSpPr/>
            <p:nvPr/>
          </p:nvSpPr>
          <p:spPr>
            <a:xfrm>
              <a:off x="3585240" y="1132920"/>
              <a:ext cx="671040" cy="28440"/>
            </a:xfrm>
            <a:custGeom>
              <a:avLst/>
              <a:gdLst/>
              <a:ahLst/>
              <a:rect l="l" t="t" r="r" b="b"/>
              <a:pathLst>
                <a:path w="643" h="28">
                  <a:moveTo>
                    <a:pt x="0" y="0"/>
                  </a:moveTo>
                  <a:lnTo>
                    <a:pt x="643" y="0"/>
                  </a:lnTo>
                  <a:lnTo>
                    <a:pt x="643" y="28"/>
                  </a:lnTo>
                  <a:lnTo>
                    <a:pt x="0" y="28"/>
                  </a:lnTo>
                  <a:lnTo>
                    <a:pt x="0" y="0"/>
                  </a:lnTo>
                  <a:lnTo>
                    <a:pt x="0" y="0"/>
                  </a:lnTo>
                  <a:close/>
                </a:path>
              </a:pathLst>
            </a:custGeom>
            <a:solidFill>
              <a:schemeClr val="tx1"/>
            </a:solidFill>
            <a:ln w="9360">
              <a:noFill/>
            </a:ln>
          </p:spPr>
          <p:style>
            <a:lnRef idx="0"/>
            <a:fillRef idx="0"/>
            <a:effectRef idx="0"/>
            <a:fontRef idx="minor"/>
          </p:style>
        </p:sp>
      </p:grpSp>
      <p:graphicFrame>
        <p:nvGraphicFramePr>
          <p:cNvPr id="258" name="Graphique 20"/>
          <p:cNvGraphicFramePr/>
          <p:nvPr/>
        </p:nvGraphicFramePr>
        <p:xfrm>
          <a:off x="6037920" y="729720"/>
          <a:ext cx="3742920" cy="3313800"/>
        </p:xfrm>
        <a:graphic>
          <a:graphicData uri="http://schemas.openxmlformats.org/drawingml/2006/chart">
            <c:chart xmlns:c="http://schemas.openxmlformats.org/drawingml/2006/chart" xmlns:r="http://schemas.openxmlformats.org/officeDocument/2006/relationships" r:id="rId3"/>
          </a:graphicData>
        </a:graphic>
      </p:graphicFrame>
      <p:sp>
        <p:nvSpPr>
          <p:cNvPr id="259" name="CustomShape 13"/>
          <p:cNvSpPr/>
          <p:nvPr/>
        </p:nvSpPr>
        <p:spPr>
          <a:xfrm>
            <a:off x="6852240" y="757440"/>
            <a:ext cx="1785240" cy="274320"/>
          </a:xfrm>
          <a:prstGeom prst="rect">
            <a:avLst/>
          </a:prstGeom>
          <a:noFill/>
          <a:ln>
            <a:noFill/>
          </a:ln>
        </p:spPr>
        <p:style>
          <a:lnRef idx="0"/>
          <a:fillRef idx="0"/>
          <a:effectRef idx="0"/>
          <a:fontRef idx="minor"/>
        </p:style>
        <p:txBody>
          <a:bodyPr lIns="0" rIns="0" tIns="0" bIns="0"/>
          <a:p>
            <a:pPr marL="4680" algn="ctr">
              <a:lnSpc>
                <a:spcPct val="100000"/>
              </a:lnSpc>
            </a:pPr>
            <a:r>
              <a:rPr b="1" lang="fr-FR" sz="1800" spc="-1" strike="noStrike">
                <a:solidFill>
                  <a:srgbClr val="232323"/>
                </a:solidFill>
                <a:latin typeface="Calibri"/>
                <a:ea typeface="DejaVu Sans"/>
              </a:rPr>
              <a:t>LE LYCÉE</a:t>
            </a:r>
            <a:endParaRPr b="0" lang="fr-FR" sz="1800" spc="-1" strike="noStrike">
              <a:latin typeface="Arial"/>
            </a:endParaRPr>
          </a:p>
        </p:txBody>
      </p:sp>
      <p:grpSp>
        <p:nvGrpSpPr>
          <p:cNvPr id="260" name="Group 14"/>
          <p:cNvGrpSpPr/>
          <p:nvPr/>
        </p:nvGrpSpPr>
        <p:grpSpPr>
          <a:xfrm>
            <a:off x="6660360" y="594360"/>
            <a:ext cx="648720" cy="601920"/>
            <a:chOff x="6660360" y="594360"/>
            <a:chExt cx="648720" cy="601920"/>
          </a:xfrm>
        </p:grpSpPr>
        <p:sp>
          <p:nvSpPr>
            <p:cNvPr id="261" name="CustomShape 15"/>
            <p:cNvSpPr/>
            <p:nvPr/>
          </p:nvSpPr>
          <p:spPr>
            <a:xfrm>
              <a:off x="6660360" y="695160"/>
              <a:ext cx="326880" cy="321120"/>
            </a:xfrm>
            <a:custGeom>
              <a:avLst/>
              <a:gdLst/>
              <a:ahLst/>
              <a:rect l="l" t="t" r="r" b="b"/>
              <a:pathLst>
                <a:path w="124" h="122">
                  <a:moveTo>
                    <a:pt x="11" y="13"/>
                  </a:moveTo>
                  <a:cubicBezTo>
                    <a:pt x="11" y="110"/>
                    <a:pt x="11" y="110"/>
                    <a:pt x="11" y="110"/>
                  </a:cubicBezTo>
                  <a:cubicBezTo>
                    <a:pt x="68" y="110"/>
                    <a:pt x="68" y="110"/>
                    <a:pt x="68" y="110"/>
                  </a:cubicBezTo>
                  <a:cubicBezTo>
                    <a:pt x="69" y="109"/>
                    <a:pt x="69" y="107"/>
                    <a:pt x="70" y="106"/>
                  </a:cubicBezTo>
                  <a:cubicBezTo>
                    <a:pt x="79" y="88"/>
                    <a:pt x="99" y="87"/>
                    <a:pt x="115" y="80"/>
                  </a:cubicBezTo>
                  <a:cubicBezTo>
                    <a:pt x="124" y="77"/>
                    <a:pt x="124" y="77"/>
                    <a:pt x="124" y="77"/>
                  </a:cubicBezTo>
                  <a:cubicBezTo>
                    <a:pt x="120" y="74"/>
                    <a:pt x="117" y="70"/>
                    <a:pt x="115" y="66"/>
                  </a:cubicBezTo>
                  <a:cubicBezTo>
                    <a:pt x="112" y="61"/>
                    <a:pt x="109" y="56"/>
                    <a:pt x="107" y="51"/>
                  </a:cubicBezTo>
                  <a:cubicBezTo>
                    <a:pt x="106" y="51"/>
                    <a:pt x="104" y="50"/>
                    <a:pt x="103" y="48"/>
                  </a:cubicBezTo>
                  <a:cubicBezTo>
                    <a:pt x="100" y="45"/>
                    <a:pt x="97" y="44"/>
                    <a:pt x="95" y="38"/>
                  </a:cubicBezTo>
                  <a:cubicBezTo>
                    <a:pt x="93" y="34"/>
                    <a:pt x="93" y="29"/>
                    <a:pt x="94" y="24"/>
                  </a:cubicBezTo>
                  <a:cubicBezTo>
                    <a:pt x="95" y="22"/>
                    <a:pt x="96" y="21"/>
                    <a:pt x="97" y="19"/>
                  </a:cubicBezTo>
                  <a:cubicBezTo>
                    <a:pt x="97" y="17"/>
                    <a:pt x="97" y="15"/>
                    <a:pt x="97" y="13"/>
                  </a:cubicBezTo>
                  <a:cubicBezTo>
                    <a:pt x="11" y="13"/>
                    <a:pt x="11" y="13"/>
                    <a:pt x="11" y="13"/>
                  </a:cubicBezTo>
                  <a:close/>
                  <a:moveTo>
                    <a:pt x="0" y="122"/>
                  </a:moveTo>
                  <a:cubicBezTo>
                    <a:pt x="0" y="1"/>
                    <a:pt x="0" y="1"/>
                    <a:pt x="0" y="1"/>
                  </a:cubicBezTo>
                  <a:cubicBezTo>
                    <a:pt x="32" y="0"/>
                    <a:pt x="64" y="0"/>
                    <a:pt x="97" y="0"/>
                  </a:cubicBezTo>
                  <a:cubicBezTo>
                    <a:pt x="96" y="3"/>
                    <a:pt x="96" y="6"/>
                    <a:pt x="96" y="9"/>
                  </a:cubicBezTo>
                  <a:cubicBezTo>
                    <a:pt x="7" y="9"/>
                    <a:pt x="7" y="9"/>
                    <a:pt x="7" y="9"/>
                  </a:cubicBezTo>
                  <a:cubicBezTo>
                    <a:pt x="7" y="114"/>
                    <a:pt x="7" y="114"/>
                    <a:pt x="7" y="114"/>
                  </a:cubicBezTo>
                  <a:cubicBezTo>
                    <a:pt x="67" y="114"/>
                    <a:pt x="67" y="114"/>
                    <a:pt x="67" y="114"/>
                  </a:cubicBezTo>
                  <a:cubicBezTo>
                    <a:pt x="66" y="116"/>
                    <a:pt x="65" y="119"/>
                    <a:pt x="64" y="122"/>
                  </a:cubicBezTo>
                  <a:cubicBezTo>
                    <a:pt x="0" y="122"/>
                    <a:pt x="0" y="122"/>
                    <a:pt x="0" y="122"/>
                  </a:cubicBezTo>
                  <a:close/>
                  <a:moveTo>
                    <a:pt x="36" y="51"/>
                  </a:moveTo>
                  <a:cubicBezTo>
                    <a:pt x="36" y="60"/>
                    <a:pt x="36" y="73"/>
                    <a:pt x="35" y="81"/>
                  </a:cubicBezTo>
                  <a:cubicBezTo>
                    <a:pt x="35" y="82"/>
                    <a:pt x="35" y="83"/>
                    <a:pt x="34" y="83"/>
                  </a:cubicBezTo>
                  <a:cubicBezTo>
                    <a:pt x="33" y="83"/>
                    <a:pt x="32" y="82"/>
                    <a:pt x="32" y="81"/>
                  </a:cubicBezTo>
                  <a:cubicBezTo>
                    <a:pt x="32" y="72"/>
                    <a:pt x="32" y="65"/>
                    <a:pt x="32" y="57"/>
                  </a:cubicBezTo>
                  <a:cubicBezTo>
                    <a:pt x="30" y="60"/>
                    <a:pt x="29" y="63"/>
                    <a:pt x="25" y="66"/>
                  </a:cubicBezTo>
                  <a:cubicBezTo>
                    <a:pt x="24" y="67"/>
                    <a:pt x="25" y="67"/>
                    <a:pt x="24" y="66"/>
                  </a:cubicBezTo>
                  <a:cubicBezTo>
                    <a:pt x="24" y="65"/>
                    <a:pt x="22" y="64"/>
                    <a:pt x="23" y="63"/>
                  </a:cubicBezTo>
                  <a:cubicBezTo>
                    <a:pt x="27" y="59"/>
                    <a:pt x="29" y="54"/>
                    <a:pt x="33" y="48"/>
                  </a:cubicBezTo>
                  <a:cubicBezTo>
                    <a:pt x="34" y="48"/>
                    <a:pt x="35" y="48"/>
                    <a:pt x="36" y="48"/>
                  </a:cubicBezTo>
                  <a:cubicBezTo>
                    <a:pt x="37" y="49"/>
                    <a:pt x="37" y="50"/>
                    <a:pt x="36" y="51"/>
                  </a:cubicBezTo>
                  <a:cubicBezTo>
                    <a:pt x="36" y="51"/>
                    <a:pt x="36" y="51"/>
                    <a:pt x="36" y="51"/>
                  </a:cubicBezTo>
                  <a:close/>
                  <a:moveTo>
                    <a:pt x="72" y="54"/>
                  </a:moveTo>
                  <a:cubicBezTo>
                    <a:pt x="57" y="44"/>
                    <a:pt x="107" y="25"/>
                    <a:pt x="76" y="71"/>
                  </a:cubicBezTo>
                  <a:cubicBezTo>
                    <a:pt x="82" y="69"/>
                    <a:pt x="88" y="67"/>
                    <a:pt x="93" y="68"/>
                  </a:cubicBezTo>
                  <a:cubicBezTo>
                    <a:pt x="94" y="68"/>
                    <a:pt x="95" y="69"/>
                    <a:pt x="95" y="70"/>
                  </a:cubicBezTo>
                  <a:cubicBezTo>
                    <a:pt x="94" y="71"/>
                    <a:pt x="93" y="71"/>
                    <a:pt x="92" y="71"/>
                  </a:cubicBezTo>
                  <a:cubicBezTo>
                    <a:pt x="87" y="71"/>
                    <a:pt x="78" y="75"/>
                    <a:pt x="73" y="77"/>
                  </a:cubicBezTo>
                  <a:cubicBezTo>
                    <a:pt x="72" y="77"/>
                    <a:pt x="72" y="77"/>
                    <a:pt x="72" y="77"/>
                  </a:cubicBezTo>
                  <a:cubicBezTo>
                    <a:pt x="72" y="78"/>
                    <a:pt x="71" y="78"/>
                    <a:pt x="70" y="78"/>
                  </a:cubicBezTo>
                  <a:cubicBezTo>
                    <a:pt x="69" y="78"/>
                    <a:pt x="69" y="77"/>
                    <a:pt x="69" y="76"/>
                  </a:cubicBezTo>
                  <a:cubicBezTo>
                    <a:pt x="69" y="75"/>
                    <a:pt x="69" y="75"/>
                    <a:pt x="69" y="75"/>
                  </a:cubicBezTo>
                  <a:cubicBezTo>
                    <a:pt x="69" y="75"/>
                    <a:pt x="69" y="74"/>
                    <a:pt x="70" y="74"/>
                  </a:cubicBezTo>
                  <a:cubicBezTo>
                    <a:pt x="97" y="31"/>
                    <a:pt x="70" y="48"/>
                    <a:pt x="74" y="51"/>
                  </a:cubicBezTo>
                  <a:cubicBezTo>
                    <a:pt x="75" y="52"/>
                    <a:pt x="75" y="53"/>
                    <a:pt x="75" y="54"/>
                  </a:cubicBezTo>
                  <a:cubicBezTo>
                    <a:pt x="74" y="55"/>
                    <a:pt x="73" y="55"/>
                    <a:pt x="72" y="54"/>
                  </a:cubicBezTo>
                  <a:close/>
                  <a:moveTo>
                    <a:pt x="55" y="52"/>
                  </a:moveTo>
                  <a:cubicBezTo>
                    <a:pt x="55" y="55"/>
                    <a:pt x="55" y="58"/>
                    <a:pt x="55" y="59"/>
                  </a:cubicBezTo>
                  <a:cubicBezTo>
                    <a:pt x="57" y="59"/>
                    <a:pt x="59" y="59"/>
                    <a:pt x="62" y="59"/>
                  </a:cubicBezTo>
                  <a:cubicBezTo>
                    <a:pt x="63" y="59"/>
                    <a:pt x="64" y="60"/>
                    <a:pt x="64" y="61"/>
                  </a:cubicBezTo>
                  <a:cubicBezTo>
                    <a:pt x="64" y="62"/>
                    <a:pt x="64" y="63"/>
                    <a:pt x="63" y="63"/>
                  </a:cubicBezTo>
                  <a:cubicBezTo>
                    <a:pt x="59" y="63"/>
                    <a:pt x="57" y="63"/>
                    <a:pt x="55" y="63"/>
                  </a:cubicBezTo>
                  <a:cubicBezTo>
                    <a:pt x="55" y="64"/>
                    <a:pt x="55" y="66"/>
                    <a:pt x="56" y="73"/>
                  </a:cubicBezTo>
                  <a:cubicBezTo>
                    <a:pt x="56" y="74"/>
                    <a:pt x="55" y="74"/>
                    <a:pt x="54" y="74"/>
                  </a:cubicBezTo>
                  <a:cubicBezTo>
                    <a:pt x="53" y="74"/>
                    <a:pt x="52" y="73"/>
                    <a:pt x="53" y="72"/>
                  </a:cubicBezTo>
                  <a:cubicBezTo>
                    <a:pt x="52" y="66"/>
                    <a:pt x="52" y="64"/>
                    <a:pt x="52" y="64"/>
                  </a:cubicBezTo>
                  <a:cubicBezTo>
                    <a:pt x="50" y="64"/>
                    <a:pt x="48" y="64"/>
                    <a:pt x="45" y="65"/>
                  </a:cubicBezTo>
                  <a:cubicBezTo>
                    <a:pt x="44" y="65"/>
                    <a:pt x="43" y="64"/>
                    <a:pt x="43" y="63"/>
                  </a:cubicBezTo>
                  <a:cubicBezTo>
                    <a:pt x="42" y="62"/>
                    <a:pt x="43" y="61"/>
                    <a:pt x="44" y="61"/>
                  </a:cubicBezTo>
                  <a:cubicBezTo>
                    <a:pt x="48" y="60"/>
                    <a:pt x="50" y="60"/>
                    <a:pt x="51" y="60"/>
                  </a:cubicBezTo>
                  <a:cubicBezTo>
                    <a:pt x="51" y="58"/>
                    <a:pt x="51" y="56"/>
                    <a:pt x="51" y="52"/>
                  </a:cubicBezTo>
                  <a:cubicBezTo>
                    <a:pt x="51" y="51"/>
                    <a:pt x="52" y="50"/>
                    <a:pt x="53" y="50"/>
                  </a:cubicBezTo>
                  <a:cubicBezTo>
                    <a:pt x="54" y="50"/>
                    <a:pt x="55" y="51"/>
                    <a:pt x="55" y="52"/>
                  </a:cubicBezTo>
                  <a:close/>
                </a:path>
              </a:pathLst>
            </a:custGeom>
            <a:solidFill>
              <a:schemeClr val="tx1"/>
            </a:solidFill>
            <a:ln w="9360">
              <a:noFill/>
            </a:ln>
          </p:spPr>
          <p:style>
            <a:lnRef idx="0"/>
            <a:fillRef idx="0"/>
            <a:effectRef idx="0"/>
            <a:fontRef idx="minor"/>
          </p:style>
        </p:sp>
        <p:sp>
          <p:nvSpPr>
            <p:cNvPr id="262" name="CustomShape 16"/>
            <p:cNvSpPr/>
            <p:nvPr/>
          </p:nvSpPr>
          <p:spPr>
            <a:xfrm>
              <a:off x="6823440" y="927720"/>
              <a:ext cx="485640" cy="268560"/>
            </a:xfrm>
            <a:custGeom>
              <a:avLst/>
              <a:gdLst/>
              <a:ahLst/>
              <a:rect l="l" t="t" r="r" b="b"/>
              <a:pathLst>
                <a:path w="184" h="102">
                  <a:moveTo>
                    <a:pt x="92" y="11"/>
                  </a:moveTo>
                  <a:cubicBezTo>
                    <a:pt x="84" y="16"/>
                    <a:pt x="84" y="16"/>
                    <a:pt x="84" y="16"/>
                  </a:cubicBezTo>
                  <a:cubicBezTo>
                    <a:pt x="86" y="26"/>
                    <a:pt x="86" y="26"/>
                    <a:pt x="86" y="26"/>
                  </a:cubicBezTo>
                  <a:cubicBezTo>
                    <a:pt x="78" y="66"/>
                    <a:pt x="78" y="66"/>
                    <a:pt x="78" y="66"/>
                  </a:cubicBezTo>
                  <a:cubicBezTo>
                    <a:pt x="69" y="49"/>
                    <a:pt x="61" y="19"/>
                    <a:pt x="56" y="0"/>
                  </a:cubicBezTo>
                  <a:cubicBezTo>
                    <a:pt x="42" y="6"/>
                    <a:pt x="22" y="7"/>
                    <a:pt x="15" y="21"/>
                  </a:cubicBezTo>
                  <a:cubicBezTo>
                    <a:pt x="8" y="36"/>
                    <a:pt x="1" y="68"/>
                    <a:pt x="0" y="94"/>
                  </a:cubicBezTo>
                  <a:cubicBezTo>
                    <a:pt x="0" y="96"/>
                    <a:pt x="0" y="98"/>
                    <a:pt x="2" y="100"/>
                  </a:cubicBezTo>
                  <a:cubicBezTo>
                    <a:pt x="3" y="101"/>
                    <a:pt x="5" y="102"/>
                    <a:pt x="7" y="102"/>
                  </a:cubicBezTo>
                  <a:cubicBezTo>
                    <a:pt x="177" y="102"/>
                    <a:pt x="177" y="102"/>
                    <a:pt x="177" y="102"/>
                  </a:cubicBezTo>
                  <a:cubicBezTo>
                    <a:pt x="179" y="102"/>
                    <a:pt x="181" y="101"/>
                    <a:pt x="182" y="100"/>
                  </a:cubicBezTo>
                  <a:cubicBezTo>
                    <a:pt x="184" y="98"/>
                    <a:pt x="184" y="96"/>
                    <a:pt x="184" y="94"/>
                  </a:cubicBezTo>
                  <a:cubicBezTo>
                    <a:pt x="183" y="68"/>
                    <a:pt x="176" y="36"/>
                    <a:pt x="169" y="21"/>
                  </a:cubicBezTo>
                  <a:cubicBezTo>
                    <a:pt x="162" y="7"/>
                    <a:pt x="142" y="6"/>
                    <a:pt x="128" y="0"/>
                  </a:cubicBezTo>
                  <a:cubicBezTo>
                    <a:pt x="123" y="19"/>
                    <a:pt x="115" y="49"/>
                    <a:pt x="106" y="66"/>
                  </a:cubicBezTo>
                  <a:cubicBezTo>
                    <a:pt x="98" y="26"/>
                    <a:pt x="98" y="26"/>
                    <a:pt x="98" y="26"/>
                  </a:cubicBezTo>
                  <a:cubicBezTo>
                    <a:pt x="100" y="16"/>
                    <a:pt x="100" y="16"/>
                    <a:pt x="100" y="16"/>
                  </a:cubicBezTo>
                  <a:cubicBezTo>
                    <a:pt x="92" y="11"/>
                    <a:pt x="92" y="11"/>
                    <a:pt x="92" y="11"/>
                  </a:cubicBezTo>
                  <a:close/>
                </a:path>
              </a:pathLst>
            </a:custGeom>
            <a:solidFill>
              <a:schemeClr val="tx1"/>
            </a:solidFill>
            <a:ln w="9360">
              <a:noFill/>
            </a:ln>
          </p:spPr>
          <p:style>
            <a:lnRef idx="0"/>
            <a:fillRef idx="0"/>
            <a:effectRef idx="0"/>
            <a:fontRef idx="minor"/>
          </p:style>
        </p:sp>
        <p:sp>
          <p:nvSpPr>
            <p:cNvPr id="263" name="CustomShape 17"/>
            <p:cNvSpPr/>
            <p:nvPr/>
          </p:nvSpPr>
          <p:spPr>
            <a:xfrm>
              <a:off x="6929640" y="594360"/>
              <a:ext cx="274320" cy="318960"/>
            </a:xfrm>
            <a:custGeom>
              <a:avLst/>
              <a:gdLst/>
              <a:ahLst/>
              <a:rect l="l" t="t" r="r" b="b"/>
              <a:pathLst>
                <a:path w="104" h="121">
                  <a:moveTo>
                    <a:pt x="98" y="63"/>
                  </a:moveTo>
                  <a:cubicBezTo>
                    <a:pt x="100" y="62"/>
                    <a:pt x="102" y="62"/>
                    <a:pt x="103" y="65"/>
                  </a:cubicBezTo>
                  <a:cubicBezTo>
                    <a:pt x="104" y="68"/>
                    <a:pt x="104" y="71"/>
                    <a:pt x="103" y="74"/>
                  </a:cubicBezTo>
                  <a:cubicBezTo>
                    <a:pt x="102" y="76"/>
                    <a:pt x="98" y="79"/>
                    <a:pt x="96" y="81"/>
                  </a:cubicBezTo>
                  <a:cubicBezTo>
                    <a:pt x="95" y="82"/>
                    <a:pt x="93" y="82"/>
                    <a:pt x="92" y="82"/>
                  </a:cubicBezTo>
                  <a:cubicBezTo>
                    <a:pt x="92" y="83"/>
                    <a:pt x="92" y="83"/>
                    <a:pt x="91" y="84"/>
                  </a:cubicBezTo>
                  <a:cubicBezTo>
                    <a:pt x="91" y="84"/>
                    <a:pt x="91" y="84"/>
                    <a:pt x="91" y="84"/>
                  </a:cubicBezTo>
                  <a:cubicBezTo>
                    <a:pt x="89" y="89"/>
                    <a:pt x="87" y="95"/>
                    <a:pt x="84" y="99"/>
                  </a:cubicBezTo>
                  <a:cubicBezTo>
                    <a:pt x="76" y="112"/>
                    <a:pt x="65" y="121"/>
                    <a:pt x="52" y="121"/>
                  </a:cubicBezTo>
                  <a:cubicBezTo>
                    <a:pt x="39" y="121"/>
                    <a:pt x="28" y="112"/>
                    <a:pt x="20" y="99"/>
                  </a:cubicBezTo>
                  <a:cubicBezTo>
                    <a:pt x="17" y="94"/>
                    <a:pt x="15" y="89"/>
                    <a:pt x="12" y="83"/>
                  </a:cubicBezTo>
                  <a:cubicBezTo>
                    <a:pt x="12" y="83"/>
                    <a:pt x="12" y="83"/>
                    <a:pt x="12" y="83"/>
                  </a:cubicBezTo>
                  <a:cubicBezTo>
                    <a:pt x="12" y="83"/>
                    <a:pt x="12" y="83"/>
                    <a:pt x="12" y="83"/>
                  </a:cubicBezTo>
                  <a:cubicBezTo>
                    <a:pt x="12" y="83"/>
                    <a:pt x="12" y="83"/>
                    <a:pt x="12" y="83"/>
                  </a:cubicBezTo>
                  <a:cubicBezTo>
                    <a:pt x="12" y="83"/>
                    <a:pt x="12" y="82"/>
                    <a:pt x="12" y="82"/>
                  </a:cubicBezTo>
                  <a:cubicBezTo>
                    <a:pt x="11" y="82"/>
                    <a:pt x="9" y="82"/>
                    <a:pt x="8" y="81"/>
                  </a:cubicBezTo>
                  <a:cubicBezTo>
                    <a:pt x="6" y="79"/>
                    <a:pt x="2" y="76"/>
                    <a:pt x="1" y="74"/>
                  </a:cubicBezTo>
                  <a:cubicBezTo>
                    <a:pt x="0" y="71"/>
                    <a:pt x="0" y="68"/>
                    <a:pt x="1" y="65"/>
                  </a:cubicBezTo>
                  <a:cubicBezTo>
                    <a:pt x="1" y="63"/>
                    <a:pt x="3" y="62"/>
                    <a:pt x="5" y="62"/>
                  </a:cubicBezTo>
                  <a:cubicBezTo>
                    <a:pt x="3" y="55"/>
                    <a:pt x="1" y="45"/>
                    <a:pt x="3" y="37"/>
                  </a:cubicBezTo>
                  <a:cubicBezTo>
                    <a:pt x="6" y="25"/>
                    <a:pt x="9" y="22"/>
                    <a:pt x="16" y="20"/>
                  </a:cubicBezTo>
                  <a:cubicBezTo>
                    <a:pt x="22" y="8"/>
                    <a:pt x="34" y="0"/>
                    <a:pt x="51" y="0"/>
                  </a:cubicBezTo>
                  <a:cubicBezTo>
                    <a:pt x="67" y="0"/>
                    <a:pt x="83" y="5"/>
                    <a:pt x="93" y="25"/>
                  </a:cubicBezTo>
                  <a:cubicBezTo>
                    <a:pt x="93" y="25"/>
                    <a:pt x="93" y="25"/>
                    <a:pt x="93" y="25"/>
                  </a:cubicBezTo>
                  <a:cubicBezTo>
                    <a:pt x="93" y="25"/>
                    <a:pt x="94" y="26"/>
                    <a:pt x="95" y="26"/>
                  </a:cubicBezTo>
                  <a:cubicBezTo>
                    <a:pt x="103" y="31"/>
                    <a:pt x="100" y="54"/>
                    <a:pt x="98" y="63"/>
                  </a:cubicBezTo>
                  <a:close/>
                  <a:moveTo>
                    <a:pt x="64" y="58"/>
                  </a:moveTo>
                  <a:cubicBezTo>
                    <a:pt x="80" y="58"/>
                    <a:pt x="80" y="58"/>
                    <a:pt x="80" y="58"/>
                  </a:cubicBezTo>
                  <a:cubicBezTo>
                    <a:pt x="82" y="58"/>
                    <a:pt x="83" y="58"/>
                    <a:pt x="84" y="58"/>
                  </a:cubicBezTo>
                  <a:cubicBezTo>
                    <a:pt x="85" y="59"/>
                    <a:pt x="86" y="60"/>
                    <a:pt x="87" y="61"/>
                  </a:cubicBezTo>
                  <a:cubicBezTo>
                    <a:pt x="88" y="61"/>
                    <a:pt x="88" y="62"/>
                    <a:pt x="88" y="62"/>
                  </a:cubicBezTo>
                  <a:cubicBezTo>
                    <a:pt x="88" y="62"/>
                    <a:pt x="88" y="62"/>
                    <a:pt x="88" y="62"/>
                  </a:cubicBezTo>
                  <a:cubicBezTo>
                    <a:pt x="88" y="54"/>
                    <a:pt x="88" y="40"/>
                    <a:pt x="81" y="31"/>
                  </a:cubicBezTo>
                  <a:cubicBezTo>
                    <a:pt x="70" y="41"/>
                    <a:pt x="52" y="44"/>
                    <a:pt x="37" y="38"/>
                  </a:cubicBezTo>
                  <a:cubicBezTo>
                    <a:pt x="42" y="40"/>
                    <a:pt x="49" y="42"/>
                    <a:pt x="56" y="42"/>
                  </a:cubicBezTo>
                  <a:cubicBezTo>
                    <a:pt x="59" y="43"/>
                    <a:pt x="62" y="42"/>
                    <a:pt x="65" y="42"/>
                  </a:cubicBezTo>
                  <a:cubicBezTo>
                    <a:pt x="68" y="42"/>
                    <a:pt x="70" y="41"/>
                    <a:pt x="72" y="40"/>
                  </a:cubicBezTo>
                  <a:cubicBezTo>
                    <a:pt x="74" y="40"/>
                    <a:pt x="75" y="41"/>
                    <a:pt x="76" y="42"/>
                  </a:cubicBezTo>
                  <a:cubicBezTo>
                    <a:pt x="76" y="44"/>
                    <a:pt x="76" y="45"/>
                    <a:pt x="74" y="46"/>
                  </a:cubicBezTo>
                  <a:cubicBezTo>
                    <a:pt x="71" y="47"/>
                    <a:pt x="69" y="47"/>
                    <a:pt x="65" y="48"/>
                  </a:cubicBezTo>
                  <a:cubicBezTo>
                    <a:pt x="63" y="48"/>
                    <a:pt x="59" y="48"/>
                    <a:pt x="56" y="48"/>
                  </a:cubicBezTo>
                  <a:cubicBezTo>
                    <a:pt x="47" y="48"/>
                    <a:pt x="38" y="45"/>
                    <a:pt x="32" y="42"/>
                  </a:cubicBezTo>
                  <a:cubicBezTo>
                    <a:pt x="28" y="39"/>
                    <a:pt x="24" y="36"/>
                    <a:pt x="22" y="33"/>
                  </a:cubicBezTo>
                  <a:cubicBezTo>
                    <a:pt x="18" y="37"/>
                    <a:pt x="16" y="42"/>
                    <a:pt x="15" y="47"/>
                  </a:cubicBezTo>
                  <a:cubicBezTo>
                    <a:pt x="15" y="48"/>
                    <a:pt x="15" y="49"/>
                    <a:pt x="15" y="50"/>
                  </a:cubicBezTo>
                  <a:cubicBezTo>
                    <a:pt x="15" y="54"/>
                    <a:pt x="15" y="58"/>
                    <a:pt x="16" y="62"/>
                  </a:cubicBezTo>
                  <a:cubicBezTo>
                    <a:pt x="16" y="62"/>
                    <a:pt x="16" y="61"/>
                    <a:pt x="17" y="61"/>
                  </a:cubicBezTo>
                  <a:cubicBezTo>
                    <a:pt x="17" y="60"/>
                    <a:pt x="19" y="59"/>
                    <a:pt x="20" y="58"/>
                  </a:cubicBezTo>
                  <a:cubicBezTo>
                    <a:pt x="21" y="58"/>
                    <a:pt x="22" y="58"/>
                    <a:pt x="24" y="58"/>
                  </a:cubicBezTo>
                  <a:cubicBezTo>
                    <a:pt x="40" y="58"/>
                    <a:pt x="40" y="58"/>
                    <a:pt x="40" y="58"/>
                  </a:cubicBezTo>
                  <a:cubicBezTo>
                    <a:pt x="42" y="58"/>
                    <a:pt x="43" y="58"/>
                    <a:pt x="44" y="58"/>
                  </a:cubicBezTo>
                  <a:cubicBezTo>
                    <a:pt x="45" y="59"/>
                    <a:pt x="46" y="60"/>
                    <a:pt x="47" y="61"/>
                  </a:cubicBezTo>
                  <a:cubicBezTo>
                    <a:pt x="47" y="61"/>
                    <a:pt x="48" y="62"/>
                    <a:pt x="48" y="63"/>
                  </a:cubicBezTo>
                  <a:cubicBezTo>
                    <a:pt x="49" y="62"/>
                    <a:pt x="51" y="62"/>
                    <a:pt x="52" y="62"/>
                  </a:cubicBezTo>
                  <a:cubicBezTo>
                    <a:pt x="52" y="62"/>
                    <a:pt x="52" y="62"/>
                    <a:pt x="52" y="62"/>
                  </a:cubicBezTo>
                  <a:cubicBezTo>
                    <a:pt x="53" y="62"/>
                    <a:pt x="54" y="62"/>
                    <a:pt x="56" y="63"/>
                  </a:cubicBezTo>
                  <a:cubicBezTo>
                    <a:pt x="56" y="62"/>
                    <a:pt x="57" y="61"/>
                    <a:pt x="57" y="61"/>
                  </a:cubicBezTo>
                  <a:cubicBezTo>
                    <a:pt x="58" y="60"/>
                    <a:pt x="59" y="59"/>
                    <a:pt x="60" y="58"/>
                  </a:cubicBezTo>
                  <a:cubicBezTo>
                    <a:pt x="61" y="58"/>
                    <a:pt x="62" y="58"/>
                    <a:pt x="64" y="58"/>
                  </a:cubicBezTo>
                  <a:close/>
                  <a:moveTo>
                    <a:pt x="82" y="82"/>
                  </a:moveTo>
                  <a:cubicBezTo>
                    <a:pt x="78" y="85"/>
                    <a:pt x="72" y="85"/>
                    <a:pt x="66" y="83"/>
                  </a:cubicBezTo>
                  <a:cubicBezTo>
                    <a:pt x="64" y="82"/>
                    <a:pt x="62" y="81"/>
                    <a:pt x="60" y="79"/>
                  </a:cubicBezTo>
                  <a:cubicBezTo>
                    <a:pt x="58" y="78"/>
                    <a:pt x="56" y="76"/>
                    <a:pt x="55" y="74"/>
                  </a:cubicBezTo>
                  <a:cubicBezTo>
                    <a:pt x="54" y="72"/>
                    <a:pt x="54" y="70"/>
                    <a:pt x="54" y="67"/>
                  </a:cubicBezTo>
                  <a:cubicBezTo>
                    <a:pt x="53" y="67"/>
                    <a:pt x="53" y="67"/>
                    <a:pt x="52" y="67"/>
                  </a:cubicBezTo>
                  <a:cubicBezTo>
                    <a:pt x="52" y="67"/>
                    <a:pt x="52" y="67"/>
                    <a:pt x="52" y="67"/>
                  </a:cubicBezTo>
                  <a:cubicBezTo>
                    <a:pt x="51" y="67"/>
                    <a:pt x="51" y="67"/>
                    <a:pt x="50" y="67"/>
                  </a:cubicBezTo>
                  <a:cubicBezTo>
                    <a:pt x="50" y="70"/>
                    <a:pt x="50" y="72"/>
                    <a:pt x="49" y="74"/>
                  </a:cubicBezTo>
                  <a:cubicBezTo>
                    <a:pt x="48" y="76"/>
                    <a:pt x="46" y="78"/>
                    <a:pt x="44" y="79"/>
                  </a:cubicBezTo>
                  <a:cubicBezTo>
                    <a:pt x="42" y="81"/>
                    <a:pt x="40" y="82"/>
                    <a:pt x="38" y="83"/>
                  </a:cubicBezTo>
                  <a:cubicBezTo>
                    <a:pt x="32" y="85"/>
                    <a:pt x="26" y="85"/>
                    <a:pt x="21" y="82"/>
                  </a:cubicBezTo>
                  <a:cubicBezTo>
                    <a:pt x="23" y="86"/>
                    <a:pt x="26" y="91"/>
                    <a:pt x="28" y="95"/>
                  </a:cubicBezTo>
                  <a:cubicBezTo>
                    <a:pt x="34" y="105"/>
                    <a:pt x="43" y="112"/>
                    <a:pt x="52" y="112"/>
                  </a:cubicBezTo>
                  <a:cubicBezTo>
                    <a:pt x="61" y="112"/>
                    <a:pt x="70" y="105"/>
                    <a:pt x="76" y="95"/>
                  </a:cubicBezTo>
                  <a:cubicBezTo>
                    <a:pt x="78" y="91"/>
                    <a:pt x="81" y="86"/>
                    <a:pt x="82" y="82"/>
                  </a:cubicBezTo>
                  <a:close/>
                  <a:moveTo>
                    <a:pt x="80" y="63"/>
                  </a:moveTo>
                  <a:cubicBezTo>
                    <a:pt x="80" y="63"/>
                    <a:pt x="80" y="63"/>
                    <a:pt x="80" y="63"/>
                  </a:cubicBezTo>
                  <a:cubicBezTo>
                    <a:pt x="80" y="64"/>
                    <a:pt x="78" y="65"/>
                    <a:pt x="77" y="65"/>
                  </a:cubicBezTo>
                  <a:cubicBezTo>
                    <a:pt x="74" y="65"/>
                    <a:pt x="74" y="65"/>
                    <a:pt x="74" y="65"/>
                  </a:cubicBezTo>
                  <a:cubicBezTo>
                    <a:pt x="75" y="65"/>
                    <a:pt x="75" y="66"/>
                    <a:pt x="75" y="67"/>
                  </a:cubicBezTo>
                  <a:cubicBezTo>
                    <a:pt x="75" y="69"/>
                    <a:pt x="73" y="71"/>
                    <a:pt x="71" y="71"/>
                  </a:cubicBezTo>
                  <a:cubicBezTo>
                    <a:pt x="68" y="71"/>
                    <a:pt x="66" y="69"/>
                    <a:pt x="66" y="67"/>
                  </a:cubicBezTo>
                  <a:cubicBezTo>
                    <a:pt x="66" y="66"/>
                    <a:pt x="67" y="65"/>
                    <a:pt x="67" y="65"/>
                  </a:cubicBezTo>
                  <a:cubicBezTo>
                    <a:pt x="64" y="65"/>
                    <a:pt x="64" y="65"/>
                    <a:pt x="64" y="65"/>
                  </a:cubicBezTo>
                  <a:cubicBezTo>
                    <a:pt x="63" y="65"/>
                    <a:pt x="62" y="64"/>
                    <a:pt x="61" y="64"/>
                  </a:cubicBezTo>
                  <a:cubicBezTo>
                    <a:pt x="61" y="64"/>
                    <a:pt x="61" y="64"/>
                    <a:pt x="61" y="64"/>
                  </a:cubicBezTo>
                  <a:cubicBezTo>
                    <a:pt x="59" y="67"/>
                    <a:pt x="59" y="70"/>
                    <a:pt x="60" y="72"/>
                  </a:cubicBezTo>
                  <a:cubicBezTo>
                    <a:pt x="60" y="73"/>
                    <a:pt x="61" y="74"/>
                    <a:pt x="63" y="75"/>
                  </a:cubicBezTo>
                  <a:cubicBezTo>
                    <a:pt x="64" y="76"/>
                    <a:pt x="66" y="77"/>
                    <a:pt x="68" y="78"/>
                  </a:cubicBezTo>
                  <a:cubicBezTo>
                    <a:pt x="73" y="79"/>
                    <a:pt x="78" y="79"/>
                    <a:pt x="81" y="77"/>
                  </a:cubicBezTo>
                  <a:cubicBezTo>
                    <a:pt x="82" y="75"/>
                    <a:pt x="83" y="72"/>
                    <a:pt x="84" y="69"/>
                  </a:cubicBezTo>
                  <a:cubicBezTo>
                    <a:pt x="84" y="67"/>
                    <a:pt x="84" y="65"/>
                    <a:pt x="84" y="64"/>
                  </a:cubicBezTo>
                  <a:cubicBezTo>
                    <a:pt x="83" y="64"/>
                    <a:pt x="83" y="63"/>
                    <a:pt x="82" y="63"/>
                  </a:cubicBezTo>
                  <a:cubicBezTo>
                    <a:pt x="81" y="63"/>
                    <a:pt x="81" y="63"/>
                    <a:pt x="80" y="63"/>
                  </a:cubicBezTo>
                  <a:close/>
                  <a:moveTo>
                    <a:pt x="24" y="63"/>
                  </a:moveTo>
                  <a:cubicBezTo>
                    <a:pt x="24" y="63"/>
                    <a:pt x="24" y="63"/>
                    <a:pt x="24" y="63"/>
                  </a:cubicBezTo>
                  <a:cubicBezTo>
                    <a:pt x="23" y="63"/>
                    <a:pt x="22" y="63"/>
                    <a:pt x="22" y="63"/>
                  </a:cubicBezTo>
                  <a:cubicBezTo>
                    <a:pt x="21" y="63"/>
                    <a:pt x="21" y="64"/>
                    <a:pt x="20" y="64"/>
                  </a:cubicBezTo>
                  <a:cubicBezTo>
                    <a:pt x="20" y="65"/>
                    <a:pt x="20" y="67"/>
                    <a:pt x="20" y="69"/>
                  </a:cubicBezTo>
                  <a:cubicBezTo>
                    <a:pt x="20" y="72"/>
                    <a:pt x="22" y="75"/>
                    <a:pt x="23" y="77"/>
                  </a:cubicBezTo>
                  <a:cubicBezTo>
                    <a:pt x="26" y="79"/>
                    <a:pt x="31" y="79"/>
                    <a:pt x="36" y="78"/>
                  </a:cubicBezTo>
                  <a:cubicBezTo>
                    <a:pt x="38" y="77"/>
                    <a:pt x="40" y="76"/>
                    <a:pt x="41" y="75"/>
                  </a:cubicBezTo>
                  <a:cubicBezTo>
                    <a:pt x="42" y="74"/>
                    <a:pt x="44" y="73"/>
                    <a:pt x="44" y="72"/>
                  </a:cubicBezTo>
                  <a:cubicBezTo>
                    <a:pt x="45" y="70"/>
                    <a:pt x="45" y="67"/>
                    <a:pt x="43" y="64"/>
                  </a:cubicBezTo>
                  <a:cubicBezTo>
                    <a:pt x="43" y="64"/>
                    <a:pt x="43" y="64"/>
                    <a:pt x="42" y="64"/>
                  </a:cubicBezTo>
                  <a:cubicBezTo>
                    <a:pt x="42" y="64"/>
                    <a:pt x="41" y="65"/>
                    <a:pt x="40" y="65"/>
                  </a:cubicBezTo>
                  <a:cubicBezTo>
                    <a:pt x="37" y="65"/>
                    <a:pt x="37" y="65"/>
                    <a:pt x="37" y="65"/>
                  </a:cubicBezTo>
                  <a:cubicBezTo>
                    <a:pt x="37" y="65"/>
                    <a:pt x="37" y="66"/>
                    <a:pt x="37" y="67"/>
                  </a:cubicBezTo>
                  <a:cubicBezTo>
                    <a:pt x="37" y="69"/>
                    <a:pt x="36" y="71"/>
                    <a:pt x="33" y="71"/>
                  </a:cubicBezTo>
                  <a:cubicBezTo>
                    <a:pt x="31" y="71"/>
                    <a:pt x="29" y="69"/>
                    <a:pt x="29" y="67"/>
                  </a:cubicBezTo>
                  <a:cubicBezTo>
                    <a:pt x="29" y="66"/>
                    <a:pt x="29" y="65"/>
                    <a:pt x="30" y="65"/>
                  </a:cubicBezTo>
                  <a:cubicBezTo>
                    <a:pt x="27" y="65"/>
                    <a:pt x="27" y="65"/>
                    <a:pt x="27" y="65"/>
                  </a:cubicBezTo>
                  <a:cubicBezTo>
                    <a:pt x="25" y="65"/>
                    <a:pt x="24" y="64"/>
                    <a:pt x="24" y="63"/>
                  </a:cubicBezTo>
                  <a:close/>
                </a:path>
              </a:pathLst>
            </a:custGeom>
            <a:solidFill>
              <a:schemeClr val="tx1"/>
            </a:solidFill>
            <a:ln w="9360">
              <a:noFill/>
            </a:ln>
          </p:spPr>
          <p:style>
            <a:lnRef idx="0"/>
            <a:fillRef idx="0"/>
            <a:effectRef idx="0"/>
            <a:fontRef idx="minor"/>
          </p:style>
        </p:sp>
      </p:grpSp>
      <p:sp>
        <p:nvSpPr>
          <p:cNvPr id="264" name="CustomShape 18"/>
          <p:cNvSpPr/>
          <p:nvPr/>
        </p:nvSpPr>
        <p:spPr>
          <a:xfrm>
            <a:off x="6515640" y="3479400"/>
            <a:ext cx="2151360" cy="578880"/>
          </a:xfrm>
          <a:prstGeom prst="rect">
            <a:avLst/>
          </a:prstGeom>
          <a:noFill/>
          <a:ln>
            <a:noFill/>
          </a:ln>
        </p:spPr>
        <p:style>
          <a:lnRef idx="0"/>
          <a:fillRef idx="0"/>
          <a:effectRef idx="0"/>
          <a:fontRef idx="minor"/>
        </p:style>
        <p:txBody>
          <a:bodyPr lIns="0" rIns="0" tIns="0" bIns="0"/>
          <a:p>
            <a:pPr marL="4680" algn="ctr">
              <a:lnSpc>
                <a:spcPct val="100000"/>
              </a:lnSpc>
            </a:pPr>
            <a:r>
              <a:rPr b="1" lang="fr-FR" sz="2400" spc="-1" strike="noStrike">
                <a:solidFill>
                  <a:srgbClr val="213946"/>
                </a:solidFill>
                <a:latin typeface="Calibri"/>
                <a:ea typeface="DejaVu Sans"/>
              </a:rPr>
              <a:t>Bien 53%</a:t>
            </a:r>
            <a:endParaRPr b="0" lang="fr-FR" sz="2400" spc="-1" strike="noStrike">
              <a:latin typeface="Arial"/>
            </a:endParaRPr>
          </a:p>
          <a:p>
            <a:pPr marL="4680" algn="ctr">
              <a:lnSpc>
                <a:spcPct val="100000"/>
              </a:lnSpc>
            </a:pPr>
            <a:r>
              <a:rPr b="1" lang="fr-FR" sz="1400" spc="-1" strike="noStrike">
                <a:solidFill>
                  <a:srgbClr val="213946"/>
                </a:solidFill>
                <a:latin typeface="Calibri"/>
                <a:ea typeface="DejaVu Sans"/>
              </a:rPr>
              <a:t>Professeurs au lycée: 53%</a:t>
            </a:r>
            <a:endParaRPr b="0" lang="fr-FR" sz="14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65" name="Table 1"/>
          <p:cNvGraphicFramePr/>
          <p:nvPr/>
        </p:nvGraphicFramePr>
        <p:xfrm>
          <a:off x="7099560" y="946080"/>
          <a:ext cx="864000" cy="2883960"/>
        </p:xfrm>
        <a:graphic>
          <a:graphicData uri="http://schemas.openxmlformats.org/drawingml/2006/table">
            <a:tbl>
              <a:tblPr/>
              <a:tblGrid>
                <a:gridCol w="864360"/>
              </a:tblGrid>
              <a:tr h="315360">
                <a:tc>
                  <a:txBody>
                    <a:bodyPr lIns="9360" rIns="9360"/>
                    <a:p>
                      <a:pPr algn="ctr">
                        <a:lnSpc>
                          <a:spcPct val="100000"/>
                        </a:lnSpc>
                      </a:pPr>
                      <a:r>
                        <a:rPr b="1" lang="fr-FR" sz="1600" spc="-1" strike="noStrike">
                          <a:solidFill>
                            <a:srgbClr val="232323"/>
                          </a:solidFill>
                          <a:latin typeface="Calibri"/>
                        </a:rPr>
                        <a:t>Ensemble</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r>
              <a:tr h="850680">
                <a:tc>
                  <a:txBody>
                    <a:bodyPr lIns="9360" rIns="9360"/>
                    <a:p>
                      <a:pPr algn="ctr">
                        <a:lnSpc>
                          <a:spcPct val="100000"/>
                        </a:lnSpc>
                      </a:pPr>
                      <a:r>
                        <a:rPr b="1" lang="fr-FR" sz="1600" spc="-1" strike="noStrike">
                          <a:solidFill>
                            <a:srgbClr val="232323"/>
                          </a:solidFill>
                          <a:latin typeface="Calibri"/>
                        </a:rPr>
                        <a:t>70%</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r>
              <a:tr h="858960">
                <a:tc>
                  <a:txBody>
                    <a:bodyPr lIns="9360" rIns="9360"/>
                    <a:p>
                      <a:pPr algn="ctr">
                        <a:lnSpc>
                          <a:spcPct val="100000"/>
                        </a:lnSpc>
                      </a:pPr>
                      <a:r>
                        <a:rPr b="1" lang="fr-FR" sz="1600" spc="-1" strike="noStrike">
                          <a:solidFill>
                            <a:srgbClr val="232323"/>
                          </a:solidFill>
                          <a:latin typeface="Calibri"/>
                        </a:rPr>
                        <a:t>66%</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noFill/>
                  </a:tcPr>
                </a:tc>
              </a:tr>
              <a:tr h="858960">
                <a:tc>
                  <a:txBody>
                    <a:bodyPr lIns="9360" rIns="9360"/>
                    <a:p>
                      <a:pPr algn="ctr">
                        <a:lnSpc>
                          <a:spcPct val="100000"/>
                        </a:lnSpc>
                      </a:pPr>
                      <a:r>
                        <a:rPr b="1" lang="fr-FR" sz="1600" spc="-1" strike="noStrike">
                          <a:solidFill>
                            <a:srgbClr val="232323"/>
                          </a:solidFill>
                          <a:latin typeface="Calibri"/>
                        </a:rPr>
                        <a:t>57%</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66" name="CustomShape 2"/>
          <p:cNvSpPr/>
          <p:nvPr/>
        </p:nvSpPr>
        <p:spPr>
          <a:xfrm>
            <a:off x="234000" y="2106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L’adhésion à différentes mesures pour le collège </a:t>
            </a:r>
            <a:endParaRPr b="0" lang="fr-FR" sz="2000" spc="-1" strike="noStrike">
              <a:latin typeface="Arial"/>
            </a:endParaRPr>
          </a:p>
        </p:txBody>
      </p:sp>
      <p:sp>
        <p:nvSpPr>
          <p:cNvPr id="267" name="CustomShape 3"/>
          <p:cNvSpPr/>
          <p:nvPr/>
        </p:nvSpPr>
        <p:spPr>
          <a:xfrm>
            <a:off x="435600" y="4669560"/>
            <a:ext cx="654876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Êtes-vous favorable ou opposé à chacune des choses suivantes ?</a:t>
            </a:r>
            <a:endParaRPr b="0" lang="fr-FR" sz="1200" spc="-1" strike="noStrike">
              <a:latin typeface="Arial"/>
            </a:endParaRPr>
          </a:p>
        </p:txBody>
      </p:sp>
      <p:graphicFrame>
        <p:nvGraphicFramePr>
          <p:cNvPr id="268" name="Table 4"/>
          <p:cNvGraphicFramePr/>
          <p:nvPr/>
        </p:nvGraphicFramePr>
        <p:xfrm>
          <a:off x="-14400" y="4112280"/>
          <a:ext cx="9157680" cy="294120"/>
        </p:xfrm>
        <a:graphic>
          <a:graphicData uri="http://schemas.openxmlformats.org/drawingml/2006/table">
            <a:tbl>
              <a:tblPr/>
              <a:tblGrid>
                <a:gridCol w="2063880"/>
                <a:gridCol w="1599120"/>
                <a:gridCol w="1831680"/>
                <a:gridCol w="1831680"/>
                <a:gridCol w="1831680"/>
              </a:tblGrid>
              <a:tr h="294480">
                <a:tc>
                  <a:txBody>
                    <a:bodyPr/>
                    <a:p>
                      <a:pPr algn="ctr">
                        <a:lnSpc>
                          <a:spcPct val="100000"/>
                        </a:lnSpc>
                      </a:pPr>
                      <a:r>
                        <a:rPr b="1" lang="fr-FR" sz="1600" spc="-1" strike="noStrike">
                          <a:solidFill>
                            <a:srgbClr val="ffffff"/>
                          </a:solidFill>
                          <a:latin typeface="Calibri"/>
                        </a:rPr>
                        <a:t>Tout à fait favorable</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600" spc="-1" strike="noStrike">
                          <a:solidFill>
                            <a:srgbClr val="ffffff"/>
                          </a:solidFill>
                          <a:latin typeface="Calibri"/>
                        </a:rPr>
                        <a:t>Plutôt favorable</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600" spc="-1" strike="noStrike">
                          <a:solidFill>
                            <a:srgbClr val="ffffff"/>
                          </a:solidFill>
                          <a:latin typeface="Calibri"/>
                        </a:rPr>
                        <a:t>Plutôt opposé</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600" spc="-1" strike="noStrike">
                          <a:solidFill>
                            <a:srgbClr val="ffffff"/>
                          </a:solidFill>
                          <a:latin typeface="Calibri"/>
                        </a:rPr>
                        <a:t>Tout à fait opposé</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c>
                  <a:txBody>
                    <a:bodyPr/>
                    <a:p>
                      <a:pPr algn="ctr">
                        <a:lnSpc>
                          <a:spcPct val="100000"/>
                        </a:lnSpc>
                      </a:pPr>
                      <a:r>
                        <a:rPr b="1" lang="fr-FR" sz="1600" spc="-1" strike="noStrike">
                          <a:solidFill>
                            <a:srgbClr val="ffffff"/>
                          </a:solidFill>
                          <a:latin typeface="Calibri"/>
                        </a:rPr>
                        <a:t>(Nsp)</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a6a6a6"/>
                    </a:solidFill>
                  </a:tcPr>
                </a:tc>
              </a:tr>
            </a:tbl>
          </a:graphicData>
        </a:graphic>
      </p:graphicFrame>
      <p:graphicFrame>
        <p:nvGraphicFramePr>
          <p:cNvPr id="269" name="Graphique 31"/>
          <p:cNvGraphicFramePr/>
          <p:nvPr/>
        </p:nvGraphicFramePr>
        <p:xfrm>
          <a:off x="2417760" y="734760"/>
          <a:ext cx="5018760" cy="32864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70" name="Table 5"/>
          <p:cNvGraphicFramePr/>
          <p:nvPr/>
        </p:nvGraphicFramePr>
        <p:xfrm>
          <a:off x="234000" y="1336320"/>
          <a:ext cx="3749040" cy="2501280"/>
        </p:xfrm>
        <a:graphic>
          <a:graphicData uri="http://schemas.openxmlformats.org/drawingml/2006/table">
            <a:tbl>
              <a:tblPr/>
              <a:tblGrid>
                <a:gridCol w="3749400"/>
              </a:tblGrid>
              <a:tr h="833760">
                <a:tc>
                  <a:txBody>
                    <a:bodyPr lIns="9360" rIns="9360"/>
                    <a:p>
                      <a:pPr algn="r">
                        <a:lnSpc>
                          <a:spcPct val="100000"/>
                        </a:lnSpc>
                      </a:pPr>
                      <a:r>
                        <a:rPr b="0" lang="fr-FR" sz="1400" spc="-1" strike="noStrike">
                          <a:solidFill>
                            <a:srgbClr val="232323"/>
                          </a:solidFill>
                          <a:latin typeface="Calibri"/>
                        </a:rPr>
                        <a:t>La mise en place de différentes filières au collège (en dehors des Segpas)</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833760">
                <a:tc>
                  <a:txBody>
                    <a:bodyPr lIns="9360" rIns="9360"/>
                    <a:p>
                      <a:pPr algn="r">
                        <a:lnSpc>
                          <a:spcPct val="100000"/>
                        </a:lnSpc>
                      </a:pPr>
                      <a:r>
                        <a:rPr b="0" lang="fr-FR" sz="1400" spc="-1" strike="noStrike">
                          <a:solidFill>
                            <a:srgbClr val="232323"/>
                          </a:solidFill>
                          <a:latin typeface="Calibri"/>
                        </a:rPr>
                        <a:t>Le renforcement de la diversité des enseignements au collège (options etc.)</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r h="834120">
                <a:tc>
                  <a:txBody>
                    <a:bodyPr lIns="9360" rIns="9360"/>
                    <a:p>
                      <a:pPr algn="r">
                        <a:lnSpc>
                          <a:spcPct val="100000"/>
                        </a:lnSpc>
                      </a:pPr>
                      <a:r>
                        <a:rPr b="0" lang="fr-FR" sz="1400" spc="-1" strike="noStrike">
                          <a:solidFill>
                            <a:srgbClr val="232323"/>
                          </a:solidFill>
                          <a:latin typeface="Calibri"/>
                        </a:rPr>
                        <a:t>Le renforcement de l’interdisciplinarité au collège</a:t>
                      </a:r>
                      <a:endParaRPr b="0" lang="fr-FR" sz="14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271" name="Table 6"/>
          <p:cNvGraphicFramePr/>
          <p:nvPr/>
        </p:nvGraphicFramePr>
        <p:xfrm>
          <a:off x="7964280" y="816480"/>
          <a:ext cx="1068120" cy="3021480"/>
        </p:xfrm>
        <a:graphic>
          <a:graphicData uri="http://schemas.openxmlformats.org/drawingml/2006/table">
            <a:tbl>
              <a:tblPr/>
              <a:tblGrid>
                <a:gridCol w="1068480"/>
              </a:tblGrid>
              <a:tr h="501840">
                <a:tc>
                  <a:txBody>
                    <a:bodyPr lIns="9360" rIns="9360"/>
                    <a:p>
                      <a:pPr algn="ctr">
                        <a:lnSpc>
                          <a:spcPct val="100000"/>
                        </a:lnSpc>
                      </a:pPr>
                      <a:r>
                        <a:rPr b="0" lang="fr-FR" sz="1600" spc="-1" strike="noStrike">
                          <a:solidFill>
                            <a:srgbClr val="232323"/>
                          </a:solidFill>
                          <a:latin typeface="Calibri"/>
                        </a:rPr>
                        <a:t>Professeurs collège</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noFill/>
                  </a:tcPr>
                </a:tc>
              </a:tr>
              <a:tr h="782640">
                <a:tc>
                  <a:txBody>
                    <a:bodyPr lIns="9360" rIns="9360"/>
                    <a:p>
                      <a:pPr algn="ctr">
                        <a:lnSpc>
                          <a:spcPct val="100000"/>
                        </a:lnSpc>
                      </a:pPr>
                      <a:r>
                        <a:rPr b="0" lang="fr-FR" sz="1600" spc="-1" strike="noStrike">
                          <a:solidFill>
                            <a:srgbClr val="232323"/>
                          </a:solidFill>
                          <a:latin typeface="Calibri"/>
                        </a:rPr>
                        <a:t>75%</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38160">
                      <a:solidFill>
                        <a:srgbClr val="000000"/>
                      </a:solidFill>
                    </a:lnB>
                    <a:solidFill>
                      <a:srgbClr val="feeece"/>
                    </a:solidFill>
                  </a:tcPr>
                </a:tc>
              </a:tr>
              <a:tr h="868320">
                <a:tc>
                  <a:txBody>
                    <a:bodyPr lIns="9360" rIns="9360"/>
                    <a:p>
                      <a:pPr algn="ctr">
                        <a:lnSpc>
                          <a:spcPct val="100000"/>
                        </a:lnSpc>
                      </a:pPr>
                      <a:r>
                        <a:rPr b="0" lang="fr-FR" sz="1600" spc="-1" strike="noStrike">
                          <a:solidFill>
                            <a:srgbClr val="232323"/>
                          </a:solidFill>
                          <a:latin typeface="Calibri"/>
                        </a:rPr>
                        <a:t>71%</a:t>
                      </a:r>
                      <a:endParaRPr b="0" lang="fr-FR" sz="1600" spc="-1" strike="noStrike">
                        <a:latin typeface="Arial"/>
                      </a:endParaRPr>
                    </a:p>
                  </a:txBody>
                  <a:tcPr marL="9360" marR="9360">
                    <a:lnL w="12240">
                      <a:solidFill>
                        <a:srgbClr val="000000"/>
                      </a:solidFill>
                    </a:lnL>
                    <a:lnR w="12240">
                      <a:solidFill>
                        <a:srgbClr val="000000"/>
                      </a:solidFill>
                    </a:lnR>
                    <a:lnT w="38160">
                      <a:solidFill>
                        <a:srgbClr val="000000"/>
                      </a:solidFill>
                    </a:lnT>
                    <a:lnB w="12240">
                      <a:solidFill>
                        <a:srgbClr val="000000"/>
                      </a:solidFill>
                    </a:lnB>
                    <a:solidFill>
                      <a:srgbClr val="feeece"/>
                    </a:solidFill>
                  </a:tcPr>
                </a:tc>
              </a:tr>
              <a:tr h="869040">
                <a:tc>
                  <a:txBody>
                    <a:bodyPr lIns="9360" rIns="9360"/>
                    <a:p>
                      <a:pPr algn="ctr">
                        <a:lnSpc>
                          <a:spcPct val="100000"/>
                        </a:lnSpc>
                      </a:pPr>
                      <a:r>
                        <a:rPr b="0" lang="fr-FR" sz="1600" spc="-1" strike="noStrike">
                          <a:solidFill>
                            <a:srgbClr val="232323"/>
                          </a:solidFill>
                          <a:latin typeface="Calibri"/>
                        </a:rPr>
                        <a:t>62%</a:t>
                      </a:r>
                      <a:endParaRPr b="0" lang="fr-FR" sz="1600" spc="-1" strike="noStrike">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feeece"/>
                    </a:solidFill>
                  </a:tcPr>
                </a:tc>
              </a:tr>
            </a:tbl>
          </a:graphicData>
        </a:graphic>
      </p:graphicFrame>
      <p:sp>
        <p:nvSpPr>
          <p:cNvPr id="272" name="CustomShape 7"/>
          <p:cNvSpPr/>
          <p:nvPr/>
        </p:nvSpPr>
        <p:spPr>
          <a:xfrm>
            <a:off x="7099560" y="400320"/>
            <a:ext cx="1721880" cy="243360"/>
          </a:xfrm>
          <a:prstGeom prst="rect">
            <a:avLst/>
          </a:prstGeom>
          <a:noFill/>
          <a:ln>
            <a:noFill/>
          </a:ln>
        </p:spPr>
        <p:style>
          <a:lnRef idx="0"/>
          <a:fillRef idx="0"/>
          <a:effectRef idx="0"/>
          <a:fontRef idx="minor"/>
        </p:style>
        <p:txBody>
          <a:bodyPr lIns="0" rIns="0" tIns="0" bIns="0"/>
          <a:p>
            <a:pPr marL="4680" algn="ctr">
              <a:lnSpc>
                <a:spcPct val="100000"/>
              </a:lnSpc>
            </a:pPr>
            <a:r>
              <a:rPr b="1" lang="fr-FR" sz="1600" spc="-1" strike="noStrike">
                <a:solidFill>
                  <a:srgbClr val="232323"/>
                </a:solidFill>
                <a:latin typeface="Calibri"/>
                <a:ea typeface="DejaVu Sans"/>
              </a:rPr>
              <a:t>Favorables</a:t>
            </a:r>
            <a:endParaRPr b="0" lang="fr-FR" sz="16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234000" y="2106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L’impact des EPI sur l’interdisciplinarité au collège</a:t>
            </a:r>
            <a:endParaRPr b="0" lang="fr-FR" sz="2000" spc="-1" strike="noStrike">
              <a:latin typeface="Arial"/>
            </a:endParaRPr>
          </a:p>
        </p:txBody>
      </p:sp>
      <p:sp>
        <p:nvSpPr>
          <p:cNvPr id="274" name="CustomShape 2"/>
          <p:cNvSpPr/>
          <p:nvPr/>
        </p:nvSpPr>
        <p:spPr>
          <a:xfrm>
            <a:off x="435600" y="4669560"/>
            <a:ext cx="630432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Selon vous, les EPI (Enseignements Pratiques Interdisciplinaires) tels qu’ils existent aujourd’hui favorisent-ils l’interdisciplinarité au collège ?</a:t>
            </a:r>
            <a:endParaRPr b="0" lang="fr-FR" sz="1200" spc="-1" strike="noStrike">
              <a:latin typeface="Arial"/>
            </a:endParaRPr>
          </a:p>
        </p:txBody>
      </p:sp>
      <p:graphicFrame>
        <p:nvGraphicFramePr>
          <p:cNvPr id="275" name="Table 3"/>
          <p:cNvGraphicFramePr/>
          <p:nvPr/>
        </p:nvGraphicFramePr>
        <p:xfrm>
          <a:off x="-14400" y="4112280"/>
          <a:ext cx="9158040" cy="294120"/>
        </p:xfrm>
        <a:graphic>
          <a:graphicData uri="http://schemas.openxmlformats.org/drawingml/2006/table">
            <a:tbl>
              <a:tblPr/>
              <a:tblGrid>
                <a:gridCol w="2289600"/>
                <a:gridCol w="2289600"/>
                <a:gridCol w="2289600"/>
                <a:gridCol w="2289600"/>
              </a:tblGrid>
              <a:tr h="294480">
                <a:tc>
                  <a:txBody>
                    <a:bodyPr/>
                    <a:p>
                      <a:pPr algn="ctr">
                        <a:lnSpc>
                          <a:spcPct val="100000"/>
                        </a:lnSpc>
                      </a:pPr>
                      <a:r>
                        <a:rPr b="1" lang="fr-FR" sz="1600" spc="-1" strike="noStrike">
                          <a:solidFill>
                            <a:srgbClr val="ffffff"/>
                          </a:solidFill>
                          <a:latin typeface="Calibri"/>
                        </a:rPr>
                        <a:t>Oui, tout à fait </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600" spc="-1" strike="noStrike">
                          <a:solidFill>
                            <a:srgbClr val="ffffff"/>
                          </a:solidFill>
                          <a:latin typeface="Calibri"/>
                        </a:rPr>
                        <a:t>Oui, plutôt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600" spc="-1" strike="noStrike">
                          <a:solidFill>
                            <a:srgbClr val="ffffff"/>
                          </a:solidFill>
                          <a:latin typeface="Calibri"/>
                        </a:rPr>
                        <a:t>Non, plutôt pas</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600" spc="-1" strike="noStrike">
                          <a:solidFill>
                            <a:srgbClr val="ffffff"/>
                          </a:solidFill>
                          <a:latin typeface="Calibri"/>
                        </a:rPr>
                        <a:t>Non, pas du tout </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r>
            </a:tbl>
          </a:graphicData>
        </a:graphic>
      </p:graphicFrame>
      <p:graphicFrame>
        <p:nvGraphicFramePr>
          <p:cNvPr id="276" name="Graphique 8"/>
          <p:cNvGraphicFramePr/>
          <p:nvPr/>
        </p:nvGraphicFramePr>
        <p:xfrm>
          <a:off x="2693880" y="1012320"/>
          <a:ext cx="3587040" cy="3190680"/>
        </p:xfrm>
        <a:graphic>
          <a:graphicData uri="http://schemas.openxmlformats.org/drawingml/2006/chart">
            <c:chart xmlns:c="http://schemas.openxmlformats.org/drawingml/2006/chart" xmlns:r="http://schemas.openxmlformats.org/officeDocument/2006/relationships" r:id="rId1"/>
          </a:graphicData>
        </a:graphic>
      </p:graphicFrame>
      <p:sp>
        <p:nvSpPr>
          <p:cNvPr id="277" name="CustomShape 4"/>
          <p:cNvSpPr/>
          <p:nvPr/>
        </p:nvSpPr>
        <p:spPr>
          <a:xfrm>
            <a:off x="3097800" y="3516480"/>
            <a:ext cx="3054960" cy="285120"/>
          </a:xfrm>
          <a:prstGeom prst="rect">
            <a:avLst/>
          </a:prstGeom>
          <a:noFill/>
          <a:ln>
            <a:noFill/>
          </a:ln>
        </p:spPr>
        <p:style>
          <a:lnRef idx="0"/>
          <a:fillRef idx="0"/>
          <a:effectRef idx="0"/>
          <a:fontRef idx="minor"/>
        </p:style>
        <p:txBody>
          <a:bodyPr wrap="none" lIns="90000" rIns="90000" tIns="45000" bIns="45000"/>
          <a:p>
            <a:pPr>
              <a:lnSpc>
                <a:spcPct val="107000"/>
              </a:lnSpc>
            </a:pPr>
            <a:r>
              <a:rPr b="0" lang="fr-FR" sz="1200" spc="-1" strike="noStrike">
                <a:solidFill>
                  <a:srgbClr val="232323"/>
                </a:solidFill>
                <a:latin typeface="Calibri"/>
                <a:ea typeface="Trebuchet MS"/>
              </a:rPr>
              <a:t>Base : Aux enseignants en collège uniquement</a:t>
            </a:r>
            <a:endParaRPr b="0" lang="fr-FR" sz="1200" spc="-1" strike="noStrike">
              <a:latin typeface="Arial"/>
            </a:endParaRPr>
          </a:p>
        </p:txBody>
      </p:sp>
      <p:sp>
        <p:nvSpPr>
          <p:cNvPr id="278" name="CustomShape 5"/>
          <p:cNvSpPr/>
          <p:nvPr/>
        </p:nvSpPr>
        <p:spPr>
          <a:xfrm>
            <a:off x="3549600" y="709560"/>
            <a:ext cx="2151360" cy="365760"/>
          </a:xfrm>
          <a:prstGeom prst="rect">
            <a:avLst/>
          </a:prstGeom>
          <a:noFill/>
          <a:ln>
            <a:noFill/>
          </a:ln>
        </p:spPr>
        <p:style>
          <a:lnRef idx="0"/>
          <a:fillRef idx="0"/>
          <a:effectRef idx="0"/>
          <a:fontRef idx="minor"/>
        </p:style>
        <p:txBody>
          <a:bodyPr lIns="0" rIns="0" tIns="0" bIns="0"/>
          <a:p>
            <a:pPr marL="4680" algn="ctr">
              <a:lnSpc>
                <a:spcPct val="100000"/>
              </a:lnSpc>
            </a:pPr>
            <a:r>
              <a:rPr b="1" lang="fr-FR" sz="2400" spc="-1" strike="noStrike">
                <a:solidFill>
                  <a:srgbClr val="213946"/>
                </a:solidFill>
                <a:latin typeface="Calibri"/>
                <a:ea typeface="DejaVu Sans"/>
              </a:rPr>
              <a:t>Oui 46%</a:t>
            </a:r>
            <a:endParaRPr b="0" lang="fr-FR" sz="2400" spc="-1" strike="noStrike">
              <a:latin typeface="Arial"/>
            </a:endParaRPr>
          </a:p>
        </p:txBody>
      </p:sp>
      <p:sp>
        <p:nvSpPr>
          <p:cNvPr id="279" name="CustomShape 6"/>
          <p:cNvSpPr/>
          <p:nvPr/>
        </p:nvSpPr>
        <p:spPr>
          <a:xfrm>
            <a:off x="5382000" y="793440"/>
            <a:ext cx="404280" cy="228960"/>
          </a:xfrm>
          <a:prstGeom prst="rightArrow">
            <a:avLst>
              <a:gd name="adj1" fmla="val 5000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80" name="CustomShape 7"/>
          <p:cNvSpPr/>
          <p:nvPr/>
        </p:nvSpPr>
        <p:spPr>
          <a:xfrm>
            <a:off x="5832720" y="797040"/>
            <a:ext cx="3202200" cy="1065600"/>
          </a:xfrm>
          <a:prstGeom prst="rect">
            <a:avLst/>
          </a:prstGeom>
          <a:noFill/>
          <a:ln>
            <a:noFill/>
          </a:ln>
        </p:spPr>
        <p:style>
          <a:lnRef idx="0"/>
          <a:fillRef idx="0"/>
          <a:effectRef idx="0"/>
          <a:fontRef idx="minor"/>
        </p:style>
        <p:txBody>
          <a:bodyPr lIns="0" rIns="0" tIns="0" bIns="0"/>
          <a:p>
            <a:pPr marL="4680" algn="ctr">
              <a:lnSpc>
                <a:spcPct val="100000"/>
              </a:lnSpc>
            </a:pPr>
            <a:r>
              <a:rPr b="0" lang="fr-FR" sz="1400" spc="-1" strike="noStrike">
                <a:solidFill>
                  <a:srgbClr val="213946"/>
                </a:solidFill>
                <a:latin typeface="Calibri"/>
                <a:ea typeface="DejaVu Sans"/>
              </a:rPr>
              <a:t>49% des professeurs de lettres ou langues</a:t>
            </a:r>
            <a:endParaRPr b="0" lang="fr-FR" sz="1400" spc="-1" strike="noStrike">
              <a:latin typeface="Arial"/>
            </a:endParaRPr>
          </a:p>
          <a:p>
            <a:pPr marL="4680" algn="ctr">
              <a:lnSpc>
                <a:spcPct val="100000"/>
              </a:lnSpc>
            </a:pPr>
            <a:r>
              <a:rPr b="0" lang="fr-FR" sz="1400" spc="-1" strike="noStrike">
                <a:solidFill>
                  <a:srgbClr val="213946"/>
                </a:solidFill>
                <a:latin typeface="Calibri"/>
                <a:ea typeface="DejaVu Sans"/>
              </a:rPr>
              <a:t>contre 32% des professeurs de maths / physique chimie</a:t>
            </a:r>
            <a:endParaRPr b="0" lang="fr-FR" sz="1400" spc="-1" strike="noStrike">
              <a:latin typeface="Arial"/>
            </a:endParaRPr>
          </a:p>
          <a:p>
            <a:pPr marL="4680" algn="ctr">
              <a:lnSpc>
                <a:spcPct val="100000"/>
              </a:lnSpc>
            </a:pPr>
            <a:endParaRPr b="0" lang="fr-FR" sz="1400" spc="-1" strike="noStrike">
              <a:latin typeface="Arial"/>
            </a:endParaRPr>
          </a:p>
          <a:p>
            <a:pPr marL="4680" algn="ctr">
              <a:lnSpc>
                <a:spcPct val="100000"/>
              </a:lnSpc>
            </a:pPr>
            <a:r>
              <a:rPr b="0" lang="fr-FR" sz="1400" spc="-1" strike="noStrike">
                <a:solidFill>
                  <a:srgbClr val="213946"/>
                </a:solidFill>
                <a:latin typeface="Calibri"/>
                <a:ea typeface="DejaVu Sans"/>
              </a:rPr>
              <a:t>53% des enseignants proches du SNES</a:t>
            </a:r>
            <a:endParaRPr b="0" lang="fr-FR" sz="14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232200" y="188280"/>
            <a:ext cx="865404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L’allongement du temps de présence obligatoire des enseignants </a:t>
            </a:r>
            <a:endParaRPr b="0" lang="fr-FR" sz="2000" spc="-1" strike="noStrike">
              <a:latin typeface="Arial"/>
            </a:endParaRPr>
          </a:p>
        </p:txBody>
      </p:sp>
      <p:sp>
        <p:nvSpPr>
          <p:cNvPr id="282" name="CustomShape 2"/>
          <p:cNvSpPr/>
          <p:nvPr/>
        </p:nvSpPr>
        <p:spPr>
          <a:xfrm>
            <a:off x="466920" y="4646160"/>
            <a:ext cx="6355440" cy="442080"/>
          </a:xfrm>
          <a:prstGeom prst="rect">
            <a:avLst/>
          </a:prstGeom>
          <a:noFill/>
          <a:ln>
            <a:noFill/>
          </a:ln>
        </p:spPr>
        <p:style>
          <a:lnRef idx="0"/>
          <a:fillRef idx="0"/>
          <a:effectRef idx="0"/>
          <a:fontRef idx="minor"/>
        </p:style>
        <p:txBody>
          <a:bodyPr lIns="0" rIns="0" tIns="0" bIns="0" anchor="ctr"/>
          <a:p>
            <a:pPr>
              <a:lnSpc>
                <a:spcPct val="100000"/>
              </a:lnSpc>
              <a:spcBef>
                <a:spcPts val="300"/>
              </a:spcBef>
              <a:spcAft>
                <a:spcPts val="300"/>
              </a:spcAft>
            </a:pPr>
            <a:r>
              <a:rPr b="0" lang="fr-FR" sz="1200" spc="-1" strike="noStrike">
                <a:solidFill>
                  <a:srgbClr val="5a5a5a"/>
                </a:solidFill>
                <a:latin typeface="Calibri"/>
              </a:rPr>
              <a:t>Question : Etes-vous favorable à un allongement du temps de présence obligatoire des enseignants dans l’établissement ?</a:t>
            </a:r>
            <a:endParaRPr b="0" lang="fr-FR" sz="1200" spc="-1" strike="noStrike">
              <a:latin typeface="Arial"/>
            </a:endParaRPr>
          </a:p>
        </p:txBody>
      </p:sp>
      <p:grpSp>
        <p:nvGrpSpPr>
          <p:cNvPr id="283" name="Group 3"/>
          <p:cNvGrpSpPr/>
          <p:nvPr/>
        </p:nvGrpSpPr>
        <p:grpSpPr>
          <a:xfrm>
            <a:off x="2290320" y="880560"/>
            <a:ext cx="302040" cy="792000"/>
            <a:chOff x="2290320" y="880560"/>
            <a:chExt cx="302040" cy="792000"/>
          </a:xfrm>
        </p:grpSpPr>
        <p:sp>
          <p:nvSpPr>
            <p:cNvPr id="284" name="Line 4"/>
            <p:cNvSpPr/>
            <p:nvPr/>
          </p:nvSpPr>
          <p:spPr>
            <a:xfrm>
              <a:off x="2592000" y="880560"/>
              <a:ext cx="360" cy="792000"/>
            </a:xfrm>
            <a:prstGeom prst="line">
              <a:avLst/>
            </a:prstGeom>
            <a:ln w="12600">
              <a:solidFill>
                <a:schemeClr val="tx2"/>
              </a:solidFill>
              <a:round/>
            </a:ln>
          </p:spPr>
          <p:style>
            <a:lnRef idx="0"/>
            <a:fillRef idx="0"/>
            <a:effectRef idx="0"/>
            <a:fontRef idx="minor"/>
          </p:style>
        </p:sp>
        <p:sp>
          <p:nvSpPr>
            <p:cNvPr id="285" name="Line 5"/>
            <p:cNvSpPr/>
            <p:nvPr/>
          </p:nvSpPr>
          <p:spPr>
            <a:xfrm>
              <a:off x="2290320" y="1293840"/>
              <a:ext cx="302040" cy="360"/>
            </a:xfrm>
            <a:prstGeom prst="line">
              <a:avLst/>
            </a:prstGeom>
            <a:ln>
              <a:solidFill>
                <a:schemeClr val="tx2"/>
              </a:solidFill>
              <a:round/>
              <a:tailEnd len="lg" type="oval" w="lg"/>
            </a:ln>
          </p:spPr>
          <p:style>
            <a:lnRef idx="1">
              <a:schemeClr val="accent1"/>
            </a:lnRef>
            <a:fillRef idx="0">
              <a:schemeClr val="accent1"/>
            </a:fillRef>
            <a:effectRef idx="0">
              <a:schemeClr val="accent1"/>
            </a:effectRef>
            <a:fontRef idx="minor"/>
          </p:style>
        </p:sp>
      </p:grpSp>
      <p:sp>
        <p:nvSpPr>
          <p:cNvPr id="286" name="CustomShape 6"/>
          <p:cNvSpPr/>
          <p:nvPr/>
        </p:nvSpPr>
        <p:spPr>
          <a:xfrm>
            <a:off x="2768400" y="2177280"/>
            <a:ext cx="3268440" cy="942840"/>
          </a:xfrm>
          <a:prstGeom prst="rect">
            <a:avLst/>
          </a:prstGeom>
          <a:noFill/>
          <a:ln>
            <a:noFill/>
          </a:ln>
        </p:spPr>
        <p:style>
          <a:lnRef idx="0"/>
          <a:fillRef idx="0"/>
          <a:effectRef idx="0"/>
          <a:fontRef idx="minor"/>
        </p:style>
        <p:txBody>
          <a:bodyPr lIns="90000" rIns="90000" tIns="45000" bIns="45000"/>
          <a:p>
            <a:pPr>
              <a:lnSpc>
                <a:spcPct val="100000"/>
              </a:lnSpc>
            </a:pPr>
            <a:r>
              <a:rPr b="1" lang="fr-FR" sz="2800" spc="-1" strike="noStrike">
                <a:solidFill>
                  <a:srgbClr val="bf8104"/>
                </a:solidFill>
                <a:latin typeface="Tahoma"/>
                <a:ea typeface="Tahoma"/>
              </a:rPr>
              <a:t>47% </a:t>
            </a:r>
            <a:r>
              <a:rPr b="1" lang="fr-FR" sz="1100" spc="-1" strike="noStrike">
                <a:solidFill>
                  <a:srgbClr val="bf8104"/>
                </a:solidFill>
                <a:latin typeface="Tahoma"/>
                <a:ea typeface="Tahoma"/>
              </a:rPr>
              <a:t>(+4 points / 2014)</a:t>
            </a:r>
            <a:endParaRPr b="0" lang="fr-FR" sz="1100" spc="-1" strike="noStrike">
              <a:latin typeface="Arial"/>
            </a:endParaRPr>
          </a:p>
          <a:p>
            <a:pPr>
              <a:lnSpc>
                <a:spcPct val="100000"/>
              </a:lnSpc>
            </a:pPr>
            <a:r>
              <a:rPr b="1" lang="fr-FR" sz="1400" spc="-1" strike="noStrike">
                <a:solidFill>
                  <a:srgbClr val="232323"/>
                </a:solidFill>
                <a:latin typeface="Tahoma"/>
                <a:ea typeface="Tahoma"/>
              </a:rPr>
              <a:t>Oui, en contrepartie d’une revalorisation de la rémunération</a:t>
            </a:r>
            <a:endParaRPr b="0" lang="fr-FR" sz="1400" spc="-1" strike="noStrike">
              <a:latin typeface="Arial"/>
            </a:endParaRPr>
          </a:p>
        </p:txBody>
      </p:sp>
      <p:sp>
        <p:nvSpPr>
          <p:cNvPr id="287" name="CustomShape 7"/>
          <p:cNvSpPr/>
          <p:nvPr/>
        </p:nvSpPr>
        <p:spPr>
          <a:xfrm>
            <a:off x="2768400" y="809640"/>
            <a:ext cx="2764440" cy="1034280"/>
          </a:xfrm>
          <a:prstGeom prst="rect">
            <a:avLst/>
          </a:prstGeom>
          <a:noFill/>
          <a:ln>
            <a:noFill/>
          </a:ln>
        </p:spPr>
        <p:style>
          <a:lnRef idx="0"/>
          <a:fillRef idx="0"/>
          <a:effectRef idx="0"/>
          <a:fontRef idx="minor"/>
        </p:style>
        <p:txBody>
          <a:bodyPr lIns="90000" rIns="90000" tIns="45000" bIns="45000"/>
          <a:p>
            <a:pPr>
              <a:lnSpc>
                <a:spcPct val="100000"/>
              </a:lnSpc>
            </a:pPr>
            <a:r>
              <a:rPr b="1" lang="fr-FR" sz="2000" spc="-1" strike="noStrike">
                <a:solidFill>
                  <a:srgbClr val="232323"/>
                </a:solidFill>
                <a:latin typeface="Tahoma"/>
                <a:ea typeface="Tahoma"/>
              </a:rPr>
              <a:t>14% </a:t>
            </a:r>
            <a:r>
              <a:rPr b="1" lang="fr-FR" sz="1100" spc="-1" strike="noStrike">
                <a:solidFill>
                  <a:srgbClr val="232323"/>
                </a:solidFill>
                <a:latin typeface="Tahoma"/>
                <a:ea typeface="Tahoma"/>
              </a:rPr>
              <a:t>(+1 point / 2014)</a:t>
            </a:r>
            <a:endParaRPr b="0" lang="fr-FR" sz="1100" spc="-1" strike="noStrike">
              <a:latin typeface="Arial"/>
            </a:endParaRPr>
          </a:p>
          <a:p>
            <a:pPr>
              <a:lnSpc>
                <a:spcPct val="100000"/>
              </a:lnSpc>
            </a:pPr>
            <a:r>
              <a:rPr b="1" lang="fr-FR" sz="1400" spc="-1" strike="noStrike">
                <a:solidFill>
                  <a:srgbClr val="232323"/>
                </a:solidFill>
                <a:latin typeface="Tahoma"/>
                <a:ea typeface="Tahoma"/>
              </a:rPr>
              <a:t>Oui, en contrepartie d’une diminution du nombre d’heures de cours</a:t>
            </a:r>
            <a:endParaRPr b="0" lang="fr-FR" sz="1400" spc="-1" strike="noStrike">
              <a:latin typeface="Arial"/>
            </a:endParaRPr>
          </a:p>
        </p:txBody>
      </p:sp>
      <p:sp>
        <p:nvSpPr>
          <p:cNvPr id="288" name="CustomShape 8"/>
          <p:cNvSpPr/>
          <p:nvPr/>
        </p:nvSpPr>
        <p:spPr>
          <a:xfrm>
            <a:off x="2734200" y="3664440"/>
            <a:ext cx="3650400" cy="668880"/>
          </a:xfrm>
          <a:prstGeom prst="rect">
            <a:avLst/>
          </a:prstGeom>
          <a:noFill/>
          <a:ln>
            <a:noFill/>
          </a:ln>
        </p:spPr>
        <p:style>
          <a:lnRef idx="0"/>
          <a:fillRef idx="0"/>
          <a:effectRef idx="0"/>
          <a:fontRef idx="minor"/>
        </p:style>
        <p:txBody>
          <a:bodyPr lIns="90000" rIns="90000" tIns="45000" bIns="45000"/>
          <a:p>
            <a:pPr>
              <a:lnSpc>
                <a:spcPct val="100000"/>
              </a:lnSpc>
            </a:pPr>
            <a:r>
              <a:rPr b="1" lang="fr-FR" sz="2400" spc="-1" strike="noStrike">
                <a:solidFill>
                  <a:srgbClr val="c62128"/>
                </a:solidFill>
                <a:latin typeface="Tahoma"/>
                <a:ea typeface="Tahoma"/>
              </a:rPr>
              <a:t>39% </a:t>
            </a:r>
            <a:r>
              <a:rPr b="1" lang="fr-FR" sz="1100" spc="-1" strike="noStrike">
                <a:solidFill>
                  <a:srgbClr val="c62128"/>
                </a:solidFill>
                <a:latin typeface="Tahoma"/>
                <a:ea typeface="Tahoma"/>
              </a:rPr>
              <a:t>(-4 points / 2014)</a:t>
            </a:r>
            <a:endParaRPr b="0" lang="fr-FR" sz="1100" spc="-1" strike="noStrike">
              <a:latin typeface="Arial"/>
            </a:endParaRPr>
          </a:p>
          <a:p>
            <a:pPr>
              <a:lnSpc>
                <a:spcPct val="100000"/>
              </a:lnSpc>
            </a:pPr>
            <a:r>
              <a:rPr b="1" lang="fr-FR" sz="1400" spc="-1" strike="noStrike">
                <a:solidFill>
                  <a:srgbClr val="232323"/>
                </a:solidFill>
                <a:latin typeface="Tahoma"/>
                <a:ea typeface="Tahoma"/>
              </a:rPr>
              <a:t>Non, en aucun cas</a:t>
            </a:r>
            <a:endParaRPr b="0" lang="fr-FR" sz="1400" spc="-1" strike="noStrike">
              <a:latin typeface="Arial"/>
            </a:endParaRPr>
          </a:p>
        </p:txBody>
      </p:sp>
      <p:grpSp>
        <p:nvGrpSpPr>
          <p:cNvPr id="289" name="Group 9"/>
          <p:cNvGrpSpPr/>
          <p:nvPr/>
        </p:nvGrpSpPr>
        <p:grpSpPr>
          <a:xfrm>
            <a:off x="2290320" y="2253960"/>
            <a:ext cx="302040" cy="800280"/>
            <a:chOff x="2290320" y="2253960"/>
            <a:chExt cx="302040" cy="800280"/>
          </a:xfrm>
        </p:grpSpPr>
        <p:sp>
          <p:nvSpPr>
            <p:cNvPr id="290" name="Line 10"/>
            <p:cNvSpPr/>
            <p:nvPr/>
          </p:nvSpPr>
          <p:spPr>
            <a:xfrm>
              <a:off x="2592000" y="2253960"/>
              <a:ext cx="360" cy="800280"/>
            </a:xfrm>
            <a:prstGeom prst="line">
              <a:avLst/>
            </a:prstGeom>
            <a:ln w="12600">
              <a:solidFill>
                <a:schemeClr val="accent5">
                  <a:lumMod val="75000"/>
                </a:schemeClr>
              </a:solidFill>
              <a:round/>
            </a:ln>
          </p:spPr>
          <p:style>
            <a:lnRef idx="0"/>
            <a:fillRef idx="0"/>
            <a:effectRef idx="0"/>
            <a:fontRef idx="minor"/>
          </p:style>
        </p:sp>
        <p:sp>
          <p:nvSpPr>
            <p:cNvPr id="291" name="Line 11"/>
            <p:cNvSpPr/>
            <p:nvPr/>
          </p:nvSpPr>
          <p:spPr>
            <a:xfrm>
              <a:off x="2290320" y="2667600"/>
              <a:ext cx="302040" cy="360"/>
            </a:xfrm>
            <a:prstGeom prst="line">
              <a:avLst/>
            </a:prstGeom>
            <a:ln>
              <a:solidFill>
                <a:schemeClr val="accent5">
                  <a:lumMod val="75000"/>
                </a:schemeClr>
              </a:solidFill>
              <a:round/>
              <a:tailEnd len="lg" type="oval" w="lg"/>
            </a:ln>
          </p:spPr>
          <p:style>
            <a:lnRef idx="1">
              <a:schemeClr val="accent1"/>
            </a:lnRef>
            <a:fillRef idx="0">
              <a:schemeClr val="accent1"/>
            </a:fillRef>
            <a:effectRef idx="0">
              <a:schemeClr val="accent1"/>
            </a:effectRef>
            <a:fontRef idx="minor"/>
          </p:style>
        </p:sp>
      </p:grpSp>
      <p:grpSp>
        <p:nvGrpSpPr>
          <p:cNvPr id="292" name="Group 12"/>
          <p:cNvGrpSpPr/>
          <p:nvPr/>
        </p:nvGrpSpPr>
        <p:grpSpPr>
          <a:xfrm>
            <a:off x="2290320" y="3620160"/>
            <a:ext cx="302040" cy="800280"/>
            <a:chOff x="2290320" y="3620160"/>
            <a:chExt cx="302040" cy="800280"/>
          </a:xfrm>
        </p:grpSpPr>
        <p:sp>
          <p:nvSpPr>
            <p:cNvPr id="293" name="Line 13"/>
            <p:cNvSpPr/>
            <p:nvPr/>
          </p:nvSpPr>
          <p:spPr>
            <a:xfrm>
              <a:off x="2592000" y="3620160"/>
              <a:ext cx="360" cy="800280"/>
            </a:xfrm>
            <a:prstGeom prst="line">
              <a:avLst/>
            </a:prstGeom>
            <a:ln w="12600">
              <a:solidFill>
                <a:srgbClr val="c62128"/>
              </a:solidFill>
              <a:round/>
            </a:ln>
          </p:spPr>
          <p:style>
            <a:lnRef idx="0"/>
            <a:fillRef idx="0"/>
            <a:effectRef idx="0"/>
            <a:fontRef idx="minor"/>
          </p:style>
        </p:sp>
        <p:sp>
          <p:nvSpPr>
            <p:cNvPr id="294" name="Line 14"/>
            <p:cNvSpPr/>
            <p:nvPr/>
          </p:nvSpPr>
          <p:spPr>
            <a:xfrm>
              <a:off x="2290320" y="4033440"/>
              <a:ext cx="302040" cy="360"/>
            </a:xfrm>
            <a:prstGeom prst="line">
              <a:avLst/>
            </a:prstGeom>
            <a:ln>
              <a:solidFill>
                <a:srgbClr val="c62128"/>
              </a:solidFill>
              <a:round/>
              <a:tailEnd len="lg" type="oval" w="lg"/>
            </a:ln>
          </p:spPr>
          <p:style>
            <a:lnRef idx="1">
              <a:schemeClr val="accent1"/>
            </a:lnRef>
            <a:fillRef idx="0">
              <a:schemeClr val="accent1"/>
            </a:fillRef>
            <a:effectRef idx="0">
              <a:schemeClr val="accent1"/>
            </a:effectRef>
            <a:fontRef idx="minor"/>
          </p:style>
        </p:sp>
      </p:grpSp>
      <p:pic>
        <p:nvPicPr>
          <p:cNvPr id="295" name="Image 19" descr=""/>
          <p:cNvPicPr/>
          <p:nvPr/>
        </p:nvPicPr>
        <p:blipFill>
          <a:blip r:embed="rId1"/>
          <a:stretch/>
        </p:blipFill>
        <p:spPr>
          <a:xfrm>
            <a:off x="1699200" y="927720"/>
            <a:ext cx="696960" cy="697320"/>
          </a:xfrm>
          <a:prstGeom prst="rect">
            <a:avLst/>
          </a:prstGeom>
          <a:ln>
            <a:noFill/>
          </a:ln>
        </p:spPr>
      </p:pic>
      <p:pic>
        <p:nvPicPr>
          <p:cNvPr id="296" name="Image 21" descr=""/>
          <p:cNvPicPr/>
          <p:nvPr/>
        </p:nvPicPr>
        <p:blipFill>
          <a:blip r:embed="rId2"/>
          <a:stretch/>
        </p:blipFill>
        <p:spPr>
          <a:xfrm>
            <a:off x="1699200" y="2273400"/>
            <a:ext cx="697320" cy="697680"/>
          </a:xfrm>
          <a:prstGeom prst="rect">
            <a:avLst/>
          </a:prstGeom>
          <a:ln>
            <a:noFill/>
          </a:ln>
        </p:spPr>
      </p:pic>
      <p:pic>
        <p:nvPicPr>
          <p:cNvPr id="297" name="Image 22" descr=""/>
          <p:cNvPicPr/>
          <p:nvPr/>
        </p:nvPicPr>
        <p:blipFill>
          <a:blip r:embed="rId3"/>
          <a:stretch/>
        </p:blipFill>
        <p:spPr>
          <a:xfrm>
            <a:off x="1707480" y="3657960"/>
            <a:ext cx="680760" cy="681120"/>
          </a:xfrm>
          <a:prstGeom prst="rect">
            <a:avLst/>
          </a:prstGeom>
          <a:ln>
            <a:noFill/>
          </a:ln>
        </p:spPr>
      </p:pic>
      <p:sp>
        <p:nvSpPr>
          <p:cNvPr id="298" name="CustomShape 15"/>
          <p:cNvSpPr/>
          <p:nvPr/>
        </p:nvSpPr>
        <p:spPr>
          <a:xfrm>
            <a:off x="6037560" y="809640"/>
            <a:ext cx="174960" cy="2494440"/>
          </a:xfrm>
          <a:prstGeom prst="rightBracket">
            <a:avLst>
              <a:gd name="adj" fmla="val 8333"/>
            </a:avLst>
          </a:prstGeom>
          <a:noFill/>
          <a:ln w="28440">
            <a:solidFill>
              <a:schemeClr val="accent5">
                <a:lumMod val="75000"/>
              </a:schemeClr>
            </a:solidFill>
            <a:round/>
          </a:ln>
        </p:spPr>
        <p:style>
          <a:lnRef idx="0"/>
          <a:fillRef idx="0"/>
          <a:effectRef idx="0"/>
          <a:fontRef idx="minor"/>
        </p:style>
      </p:sp>
      <p:sp>
        <p:nvSpPr>
          <p:cNvPr id="299" name="CustomShape 16"/>
          <p:cNvSpPr/>
          <p:nvPr/>
        </p:nvSpPr>
        <p:spPr>
          <a:xfrm>
            <a:off x="6304680" y="1557000"/>
            <a:ext cx="2673000" cy="729720"/>
          </a:xfrm>
          <a:prstGeom prst="rect">
            <a:avLst/>
          </a:prstGeom>
          <a:noFill/>
          <a:ln>
            <a:noFill/>
          </a:ln>
        </p:spPr>
        <p:style>
          <a:lnRef idx="0"/>
          <a:fillRef idx="0"/>
          <a:effectRef idx="0"/>
          <a:fontRef idx="minor"/>
        </p:style>
        <p:txBody>
          <a:bodyPr lIns="90000" rIns="90000" tIns="45000" bIns="45000"/>
          <a:p>
            <a:pPr>
              <a:lnSpc>
                <a:spcPct val="100000"/>
              </a:lnSpc>
            </a:pPr>
            <a:r>
              <a:rPr b="1" lang="fr-FR" sz="1400" spc="-1" strike="noStrike">
                <a:solidFill>
                  <a:srgbClr val="232323"/>
                </a:solidFill>
                <a:latin typeface="Tahoma"/>
                <a:ea typeface="Tahoma"/>
              </a:rPr>
              <a:t>TOTAL « OUI »</a:t>
            </a:r>
            <a:endParaRPr b="0" lang="fr-FR" sz="1400" spc="-1" strike="noStrike">
              <a:latin typeface="Arial"/>
            </a:endParaRPr>
          </a:p>
          <a:p>
            <a:pPr>
              <a:lnSpc>
                <a:spcPct val="100000"/>
              </a:lnSpc>
            </a:pPr>
            <a:r>
              <a:rPr b="1" lang="fr-FR" sz="2800" spc="-1" strike="noStrike">
                <a:solidFill>
                  <a:srgbClr val="bf8104"/>
                </a:solidFill>
                <a:latin typeface="Tahoma"/>
                <a:ea typeface="Tahoma"/>
              </a:rPr>
              <a:t>61% </a:t>
            </a:r>
            <a:r>
              <a:rPr b="1" lang="fr-FR" sz="1100" spc="-1" strike="noStrike">
                <a:solidFill>
                  <a:srgbClr val="bf8104"/>
                </a:solidFill>
                <a:latin typeface="Tahoma"/>
                <a:ea typeface="Tahoma"/>
              </a:rPr>
              <a:t>(+4 points/2014)</a:t>
            </a:r>
            <a:endParaRPr b="0" lang="fr-FR" sz="1100" spc="-1" strike="noStrike">
              <a:latin typeface="Arial"/>
            </a:endParaRPr>
          </a:p>
        </p:txBody>
      </p:sp>
      <p:sp>
        <p:nvSpPr>
          <p:cNvPr id="300" name="CustomShape 17"/>
          <p:cNvSpPr/>
          <p:nvPr/>
        </p:nvSpPr>
        <p:spPr>
          <a:xfrm>
            <a:off x="6726240" y="2291040"/>
            <a:ext cx="2251440" cy="426240"/>
          </a:xfrm>
          <a:prstGeom prst="rect">
            <a:avLst/>
          </a:prstGeom>
          <a:noFill/>
          <a:ln>
            <a:noFill/>
          </a:ln>
        </p:spPr>
        <p:style>
          <a:lnRef idx="0"/>
          <a:fillRef idx="0"/>
          <a:effectRef idx="0"/>
          <a:fontRef idx="minor"/>
        </p:style>
        <p:txBody>
          <a:bodyPr lIns="0" rIns="0" tIns="0" bIns="0"/>
          <a:p>
            <a:pPr marL="4680">
              <a:lnSpc>
                <a:spcPct val="100000"/>
              </a:lnSpc>
            </a:pPr>
            <a:r>
              <a:rPr b="0" lang="fr-FR" sz="1400" spc="-1" strike="noStrike">
                <a:solidFill>
                  <a:srgbClr val="213946"/>
                </a:solidFill>
                <a:latin typeface="Calibri"/>
                <a:ea typeface="DejaVu Sans"/>
              </a:rPr>
              <a:t>67% des professeurs au lycée</a:t>
            </a:r>
            <a:endParaRPr b="0" lang="fr-FR" sz="1400" spc="-1" strike="noStrike">
              <a:latin typeface="Arial"/>
            </a:endParaRPr>
          </a:p>
          <a:p>
            <a:pPr marL="4680">
              <a:lnSpc>
                <a:spcPct val="100000"/>
              </a:lnSpc>
            </a:pPr>
            <a:r>
              <a:rPr b="0" lang="fr-FR" sz="1400" spc="-1" strike="noStrike">
                <a:solidFill>
                  <a:srgbClr val="213946"/>
                </a:solidFill>
                <a:latin typeface="Calibri"/>
                <a:ea typeface="DejaVu Sans"/>
              </a:rPr>
              <a:t>69% des moins de 30 ans</a:t>
            </a:r>
            <a:endParaRPr b="0" lang="fr-FR" sz="14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CustomShape 1"/>
          <p:cNvSpPr/>
          <p:nvPr/>
        </p:nvSpPr>
        <p:spPr>
          <a:xfrm>
            <a:off x="4683240" y="1872000"/>
            <a:ext cx="3884400" cy="1461600"/>
          </a:xfrm>
          <a:prstGeom prst="rect">
            <a:avLst/>
          </a:prstGeom>
          <a:noFill/>
          <a:ln>
            <a:noFill/>
          </a:ln>
        </p:spPr>
        <p:style>
          <a:lnRef idx="0"/>
          <a:fillRef idx="0"/>
          <a:effectRef idx="0"/>
          <a:fontRef idx="minor"/>
        </p:style>
        <p:txBody>
          <a:bodyPr lIns="0" rIns="0" tIns="0" bIns="0" anchor="ctr">
            <a:normAutofit/>
          </a:bodyPr>
          <a:p>
            <a:pPr>
              <a:lnSpc>
                <a:spcPct val="100000"/>
              </a:lnSpc>
            </a:pPr>
            <a:r>
              <a:rPr b="1" lang="fr-FR" sz="3200" spc="-1" strike="noStrike" cap="all">
                <a:solidFill>
                  <a:srgbClr val="232323"/>
                </a:solidFill>
                <a:latin typeface="Calibri"/>
                <a:ea typeface="DejaVu Sans"/>
              </a:rPr>
              <a:t>PARTIE 2 </a:t>
            </a:r>
            <a:endParaRPr b="0" lang="fr-FR" sz="3200" spc="-1" strike="noStrike">
              <a:latin typeface="Arial"/>
            </a:endParaRPr>
          </a:p>
          <a:p>
            <a:pPr>
              <a:lnSpc>
                <a:spcPct val="100000"/>
              </a:lnSpc>
            </a:pPr>
            <a:r>
              <a:rPr b="0" lang="fr-FR" sz="2800" spc="-1" strike="noStrike" cap="all">
                <a:solidFill>
                  <a:srgbClr val="232323"/>
                </a:solidFill>
                <a:latin typeface="Calibri"/>
                <a:ea typeface="DejaVu Sans"/>
              </a:rPr>
              <a:t>LA SATISFACTION à L'égard DU Métier</a:t>
            </a:r>
            <a:endParaRPr b="0" lang="fr-FR" sz="2800" spc="-1" strike="noStrike">
              <a:latin typeface="Arial"/>
            </a:endParaRPr>
          </a:p>
        </p:txBody>
      </p:sp>
      <p:pic>
        <p:nvPicPr>
          <p:cNvPr id="302" name="Espace réservé pour une image  12" descr=""/>
          <p:cNvPicPr/>
          <p:nvPr/>
        </p:nvPicPr>
        <p:blipFill>
          <a:blip r:embed="rId1"/>
          <a:srcRect l="21696" t="0" r="21696" b="0"/>
          <a:stretch/>
        </p:blipFill>
        <p:spPr>
          <a:xfrm>
            <a:off x="0" y="-9000"/>
            <a:ext cx="4392000" cy="515160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03" name="Graphique 8"/>
          <p:cNvGraphicFramePr/>
          <p:nvPr/>
        </p:nvGraphicFramePr>
        <p:xfrm>
          <a:off x="107280" y="1121400"/>
          <a:ext cx="3587040" cy="3190680"/>
        </p:xfrm>
        <a:graphic>
          <a:graphicData uri="http://schemas.openxmlformats.org/drawingml/2006/chart">
            <c:chart xmlns:c="http://schemas.openxmlformats.org/drawingml/2006/chart" xmlns:r="http://schemas.openxmlformats.org/officeDocument/2006/relationships" r:id="rId1"/>
          </a:graphicData>
        </a:graphic>
      </p:graphicFrame>
      <p:sp>
        <p:nvSpPr>
          <p:cNvPr id="304" name="CustomShape 1"/>
          <p:cNvSpPr/>
          <p:nvPr/>
        </p:nvSpPr>
        <p:spPr>
          <a:xfrm>
            <a:off x="234000" y="210600"/>
            <a:ext cx="8646120" cy="276120"/>
          </a:xfrm>
          <a:prstGeom prst="rect">
            <a:avLst/>
          </a:prstGeom>
          <a:noFill/>
          <a:ln>
            <a:noFill/>
          </a:ln>
        </p:spPr>
        <p:style>
          <a:lnRef idx="0"/>
          <a:fillRef idx="0"/>
          <a:effectRef idx="0"/>
          <a:fontRef idx="minor"/>
        </p:style>
        <p:txBody>
          <a:bodyPr lIns="0" rIns="0" tIns="0" bIns="0"/>
          <a:p>
            <a:pPr>
              <a:lnSpc>
                <a:spcPct val="90000"/>
              </a:lnSpc>
              <a:spcBef>
                <a:spcPts val="408"/>
              </a:spcBef>
            </a:pPr>
            <a:r>
              <a:rPr b="0" lang="fr-FR" sz="2000" spc="-1" strike="noStrike">
                <a:solidFill>
                  <a:srgbClr val="232323"/>
                </a:solidFill>
                <a:latin typeface="Tahoma"/>
              </a:rPr>
              <a:t>La satisfaction globale à l’égard du métier </a:t>
            </a:r>
            <a:endParaRPr b="0" lang="fr-FR" sz="2000" spc="-1" strike="noStrike">
              <a:latin typeface="Arial"/>
            </a:endParaRPr>
          </a:p>
        </p:txBody>
      </p:sp>
      <p:sp>
        <p:nvSpPr>
          <p:cNvPr id="305" name="CustomShape 2"/>
          <p:cNvSpPr/>
          <p:nvPr/>
        </p:nvSpPr>
        <p:spPr>
          <a:xfrm>
            <a:off x="435600" y="4669560"/>
            <a:ext cx="6304320" cy="317520"/>
          </a:xfrm>
          <a:prstGeom prst="rect">
            <a:avLst/>
          </a:prstGeom>
          <a:noFill/>
          <a:ln>
            <a:noFill/>
          </a:ln>
        </p:spPr>
        <p:style>
          <a:lnRef idx="0"/>
          <a:fillRef idx="0"/>
          <a:effectRef idx="0"/>
          <a:fontRef idx="minor"/>
        </p:style>
        <p:txBody>
          <a:bodyPr lIns="0" rIns="0" tIns="0" bIns="0" anchor="ctr"/>
          <a:p>
            <a:pPr>
              <a:lnSpc>
                <a:spcPct val="95000"/>
              </a:lnSpc>
              <a:spcBef>
                <a:spcPts val="204"/>
              </a:spcBef>
              <a:spcAft>
                <a:spcPts val="300"/>
              </a:spcAft>
            </a:pPr>
            <a:r>
              <a:rPr b="0" lang="fr-FR" sz="1200" spc="-1" strike="noStrike">
                <a:solidFill>
                  <a:srgbClr val="5a5a5a"/>
                </a:solidFill>
                <a:latin typeface="Calibri"/>
              </a:rPr>
              <a:t>Question : Diriez-vous que vous êtes aujourd’hui tout à fait, plutôt, plutôt pas ou pas du tout satisfait de votre métier ?</a:t>
            </a:r>
            <a:endParaRPr b="0" lang="fr-FR" sz="1200" spc="-1" strike="noStrike">
              <a:latin typeface="Arial"/>
            </a:endParaRPr>
          </a:p>
        </p:txBody>
      </p:sp>
      <p:graphicFrame>
        <p:nvGraphicFramePr>
          <p:cNvPr id="306" name="Table 3"/>
          <p:cNvGraphicFramePr/>
          <p:nvPr/>
        </p:nvGraphicFramePr>
        <p:xfrm>
          <a:off x="-14400" y="4112280"/>
          <a:ext cx="9157680" cy="294120"/>
        </p:xfrm>
        <a:graphic>
          <a:graphicData uri="http://schemas.openxmlformats.org/drawingml/2006/table">
            <a:tbl>
              <a:tblPr/>
              <a:tblGrid>
                <a:gridCol w="2124000"/>
                <a:gridCol w="2124000"/>
                <a:gridCol w="2124000"/>
                <a:gridCol w="2786040"/>
              </a:tblGrid>
              <a:tr h="294480">
                <a:tc>
                  <a:txBody>
                    <a:bodyPr/>
                    <a:p>
                      <a:pPr algn="ctr">
                        <a:lnSpc>
                          <a:spcPct val="100000"/>
                        </a:lnSpc>
                      </a:pPr>
                      <a:r>
                        <a:rPr b="1" lang="fr-FR" sz="1600" spc="-1" strike="noStrike">
                          <a:solidFill>
                            <a:srgbClr val="ffffff"/>
                          </a:solidFill>
                          <a:latin typeface="Calibri"/>
                        </a:rPr>
                        <a:t>Tout à fait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213946"/>
                    </a:solidFill>
                  </a:tcPr>
                </a:tc>
                <a:tc>
                  <a:txBody>
                    <a:bodyPr/>
                    <a:p>
                      <a:pPr algn="ctr">
                        <a:lnSpc>
                          <a:spcPct val="100000"/>
                        </a:lnSpc>
                      </a:pPr>
                      <a:r>
                        <a:rPr b="1" lang="fr-FR" sz="1600" spc="-1" strike="noStrike">
                          <a:solidFill>
                            <a:srgbClr val="ffffff"/>
                          </a:solidFill>
                          <a:latin typeface="Calibri"/>
                        </a:rPr>
                        <a:t>Plutôt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41738c"/>
                    </a:solidFill>
                  </a:tcPr>
                </a:tc>
                <a:tc>
                  <a:txBody>
                    <a:bodyPr/>
                    <a:p>
                      <a:pPr algn="ctr">
                        <a:lnSpc>
                          <a:spcPct val="100000"/>
                        </a:lnSpc>
                      </a:pPr>
                      <a:r>
                        <a:rPr b="1" lang="fr-FR" sz="1600" spc="-1" strike="noStrike">
                          <a:solidFill>
                            <a:srgbClr val="ffffff"/>
                          </a:solidFill>
                          <a:latin typeface="Calibri"/>
                        </a:rPr>
                        <a:t>Plutôt pas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f07d00"/>
                    </a:solidFill>
                  </a:tcPr>
                </a:tc>
                <a:tc>
                  <a:txBody>
                    <a:bodyPr/>
                    <a:p>
                      <a:pPr algn="ctr">
                        <a:lnSpc>
                          <a:spcPct val="100000"/>
                        </a:lnSpc>
                      </a:pPr>
                      <a:r>
                        <a:rPr b="1" lang="fr-FR" sz="1600" spc="-1" strike="noStrike">
                          <a:solidFill>
                            <a:srgbClr val="ffffff"/>
                          </a:solidFill>
                          <a:latin typeface="Calibri"/>
                        </a:rPr>
                        <a:t>Pas du tout satisfait</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solidFill>
                      <a:srgbClr val="c00000"/>
                    </a:solidFill>
                  </a:tcPr>
                </a:tc>
              </a:tr>
            </a:tbl>
          </a:graphicData>
        </a:graphic>
      </p:graphicFrame>
      <p:sp>
        <p:nvSpPr>
          <p:cNvPr id="307" name="CustomShape 4"/>
          <p:cNvSpPr/>
          <p:nvPr/>
        </p:nvSpPr>
        <p:spPr>
          <a:xfrm>
            <a:off x="963360" y="818640"/>
            <a:ext cx="2151360" cy="365760"/>
          </a:xfrm>
          <a:prstGeom prst="rect">
            <a:avLst/>
          </a:prstGeom>
          <a:noFill/>
          <a:ln>
            <a:noFill/>
          </a:ln>
        </p:spPr>
        <p:style>
          <a:lnRef idx="0"/>
          <a:fillRef idx="0"/>
          <a:effectRef idx="0"/>
          <a:fontRef idx="minor"/>
        </p:style>
        <p:txBody>
          <a:bodyPr lIns="0" rIns="0" tIns="0" bIns="0"/>
          <a:p>
            <a:pPr marL="4680" algn="ctr">
              <a:lnSpc>
                <a:spcPct val="100000"/>
              </a:lnSpc>
            </a:pPr>
            <a:r>
              <a:rPr b="1" lang="fr-FR" sz="2400" spc="-1" strike="noStrike">
                <a:solidFill>
                  <a:srgbClr val="213946"/>
                </a:solidFill>
                <a:latin typeface="Calibri"/>
                <a:ea typeface="DejaVu Sans"/>
              </a:rPr>
              <a:t>Satisfait 64%</a:t>
            </a:r>
            <a:endParaRPr b="0" lang="fr-FR" sz="2400" spc="-1" strike="noStrike">
              <a:latin typeface="Arial"/>
            </a:endParaRPr>
          </a:p>
        </p:txBody>
      </p:sp>
      <p:graphicFrame>
        <p:nvGraphicFramePr>
          <p:cNvPr id="308" name="Graphique 14"/>
          <p:cNvGraphicFramePr/>
          <p:nvPr/>
        </p:nvGraphicFramePr>
        <p:xfrm>
          <a:off x="4262760" y="2207520"/>
          <a:ext cx="4312440" cy="1887480"/>
        </p:xfrm>
        <a:graphic>
          <a:graphicData uri="http://schemas.openxmlformats.org/drawingml/2006/chart">
            <c:chart xmlns:c="http://schemas.openxmlformats.org/drawingml/2006/chart" xmlns:r="http://schemas.openxmlformats.org/officeDocument/2006/relationships" r:id="rId2"/>
          </a:graphicData>
        </a:graphic>
      </p:graphicFrame>
      <p:sp>
        <p:nvSpPr>
          <p:cNvPr id="309" name="CustomShape 5"/>
          <p:cNvSpPr/>
          <p:nvPr/>
        </p:nvSpPr>
        <p:spPr>
          <a:xfrm>
            <a:off x="5279400" y="1884600"/>
            <a:ext cx="2151360" cy="274320"/>
          </a:xfrm>
          <a:prstGeom prst="rect">
            <a:avLst/>
          </a:prstGeom>
          <a:noFill/>
          <a:ln>
            <a:noFill/>
          </a:ln>
        </p:spPr>
        <p:style>
          <a:lnRef idx="0"/>
          <a:fillRef idx="0"/>
          <a:effectRef idx="0"/>
          <a:fontRef idx="minor"/>
        </p:style>
        <p:txBody>
          <a:bodyPr lIns="0" rIns="0" tIns="0" bIns="0"/>
          <a:p>
            <a:pPr marL="4680" algn="ctr">
              <a:lnSpc>
                <a:spcPct val="100000"/>
              </a:lnSpc>
            </a:pPr>
            <a:r>
              <a:rPr b="1" lang="fr-FR" sz="1800" spc="-1" strike="noStrike">
                <a:solidFill>
                  <a:srgbClr val="213946"/>
                </a:solidFill>
                <a:latin typeface="Calibri"/>
                <a:ea typeface="DejaVu Sans"/>
              </a:rPr>
              <a:t>Satisfait</a:t>
            </a:r>
            <a:endParaRPr b="0" lang="fr-FR" sz="1800" spc="-1" strike="noStrike">
              <a:latin typeface="Arial"/>
            </a:endParaRPr>
          </a:p>
        </p:txBody>
      </p:sp>
      <p:sp>
        <p:nvSpPr>
          <p:cNvPr id="310" name="CustomShape 6"/>
          <p:cNvSpPr/>
          <p:nvPr/>
        </p:nvSpPr>
        <p:spPr>
          <a:xfrm>
            <a:off x="2994480" y="891720"/>
            <a:ext cx="404280" cy="228960"/>
          </a:xfrm>
          <a:prstGeom prst="rightArrow">
            <a:avLst>
              <a:gd name="adj1" fmla="val 5000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311" name="CustomShape 7"/>
          <p:cNvSpPr/>
          <p:nvPr/>
        </p:nvSpPr>
        <p:spPr>
          <a:xfrm>
            <a:off x="3521880" y="891720"/>
            <a:ext cx="4039200" cy="639360"/>
          </a:xfrm>
          <a:prstGeom prst="rect">
            <a:avLst/>
          </a:prstGeom>
          <a:noFill/>
          <a:ln>
            <a:noFill/>
          </a:ln>
        </p:spPr>
        <p:style>
          <a:lnRef idx="0"/>
          <a:fillRef idx="0"/>
          <a:effectRef idx="0"/>
          <a:fontRef idx="minor"/>
        </p:style>
        <p:txBody>
          <a:bodyPr lIns="0" rIns="0" tIns="0" bIns="0"/>
          <a:p>
            <a:pPr marL="4680">
              <a:lnSpc>
                <a:spcPct val="100000"/>
              </a:lnSpc>
            </a:pPr>
            <a:r>
              <a:rPr b="0" lang="fr-FR" sz="1400" spc="-1" strike="noStrike">
                <a:solidFill>
                  <a:srgbClr val="213946"/>
                </a:solidFill>
                <a:latin typeface="Calibri"/>
                <a:ea typeface="DejaVu Sans"/>
              </a:rPr>
              <a:t>62% des professeurs au collège contre 67% au lycée</a:t>
            </a:r>
            <a:endParaRPr b="0" lang="fr-FR" sz="1400" spc="-1" strike="noStrike">
              <a:latin typeface="Arial"/>
            </a:endParaRPr>
          </a:p>
          <a:p>
            <a:pPr marL="4680">
              <a:lnSpc>
                <a:spcPct val="100000"/>
              </a:lnSpc>
            </a:pPr>
            <a:r>
              <a:rPr b="0" lang="fr-FR" sz="1400" spc="-1" strike="noStrike">
                <a:solidFill>
                  <a:srgbClr val="213946"/>
                </a:solidFill>
                <a:latin typeface="Calibri"/>
                <a:ea typeface="DejaVu Sans"/>
              </a:rPr>
              <a:t>66% en ZEP et 63% hors ZEP</a:t>
            </a:r>
            <a:endParaRPr b="0" lang="fr-FR" sz="1400" spc="-1" strike="noStrike">
              <a:latin typeface="Arial"/>
            </a:endParaRPr>
          </a:p>
          <a:p>
            <a:pPr marL="4680">
              <a:lnSpc>
                <a:spcPct val="100000"/>
              </a:lnSpc>
            </a:pPr>
            <a:r>
              <a:rPr b="0" lang="fr-FR" sz="1400" spc="-1" strike="noStrike">
                <a:solidFill>
                  <a:srgbClr val="213946"/>
                </a:solidFill>
                <a:latin typeface="Calibri"/>
                <a:ea typeface="DejaVu Sans"/>
              </a:rPr>
              <a:t>70% des enseignants proches du SNES</a:t>
            </a:r>
            <a:endParaRPr b="0" lang="fr-FR" sz="14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2882</TotalTime>
  <Application>LibreOffice/6.0.2.1$Windows_X86_64 LibreOffice_project/f7f06a8f319e4b62f9bc5095aa112a65d2f3ac89</Application>
  <Words>1647</Words>
  <Paragraphs>295</Paragraphs>
  <Company>IPSOS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2017-10-03T08:48:15Z</dcterms:created>
  <dc:creator>Emilie Rey</dc:creator>
  <dc:description/>
  <dc:language>fr-FR</dc:language>
  <cp:lastModifiedBy/>
  <cp:lastPrinted>2017-10-10T09:32:17Z</cp:lastPrinted>
  <dcterms:modified xsi:type="dcterms:W3CDTF">2018-03-26T14:47:17Z</dcterms:modified>
  <cp:revision>288</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IPSOS</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6</vt:i4>
  </property>
  <property fmtid="{D5CDD505-2E9C-101B-9397-08002B2CF9AE}" pid="9" name="PresentationFormat">
    <vt:lpwstr>Affichage à l'écran (16:9)</vt:lpwstr>
  </property>
  <property fmtid="{D5CDD505-2E9C-101B-9397-08002B2CF9AE}" pid="10" name="ScaleCrop">
    <vt:bool>0</vt:bool>
  </property>
  <property fmtid="{D5CDD505-2E9C-101B-9397-08002B2CF9AE}" pid="11" name="ShareDoc">
    <vt:bool>0</vt:bool>
  </property>
  <property fmtid="{D5CDD505-2E9C-101B-9397-08002B2CF9AE}" pid="12" name="Slides">
    <vt:i4>21</vt:i4>
  </property>
</Properties>
</file>